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handoutMasterIdLst>
    <p:handoutMasterId r:id="rId31"/>
  </p:handoutMasterIdLst>
  <p:sldIdLst>
    <p:sldId id="256" r:id="rId2"/>
    <p:sldId id="283" r:id="rId3"/>
    <p:sldId id="284" r:id="rId4"/>
    <p:sldId id="268" r:id="rId5"/>
    <p:sldId id="295" r:id="rId6"/>
    <p:sldId id="304" r:id="rId7"/>
    <p:sldId id="305" r:id="rId8"/>
    <p:sldId id="306" r:id="rId9"/>
    <p:sldId id="303" r:id="rId10"/>
    <p:sldId id="257" r:id="rId11"/>
    <p:sldId id="277" r:id="rId12"/>
    <p:sldId id="287" r:id="rId13"/>
    <p:sldId id="312" r:id="rId14"/>
    <p:sldId id="331" r:id="rId15"/>
    <p:sldId id="332" r:id="rId16"/>
    <p:sldId id="297" r:id="rId17"/>
    <p:sldId id="298" r:id="rId18"/>
    <p:sldId id="294" r:id="rId19"/>
    <p:sldId id="271" r:id="rId20"/>
    <p:sldId id="316" r:id="rId21"/>
    <p:sldId id="319" r:id="rId22"/>
    <p:sldId id="321" r:id="rId23"/>
    <p:sldId id="323" r:id="rId24"/>
    <p:sldId id="325" r:id="rId25"/>
    <p:sldId id="327" r:id="rId26"/>
    <p:sldId id="328" r:id="rId27"/>
    <p:sldId id="330" r:id="rId28"/>
    <p:sldId id="329" r:id="rId29"/>
  </p:sldIdLst>
  <p:sldSz cx="9144000" cy="6858000" type="screen4x3"/>
  <p:notesSz cx="7010400" cy="92964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67" d="100"/>
          <a:sy n="67" d="100"/>
        </p:scale>
        <p:origin x="-4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7" tIns="46584" rIns="93167" bIns="46584" rtlCol="0"/>
          <a:lstStyle>
            <a:lvl1pPr algn="r">
              <a:defRPr sz="1200"/>
            </a:lvl1pPr>
          </a:lstStyle>
          <a:p>
            <a:fld id="{F2A2A3D2-1680-466C-9542-B9DF1170231F}" type="datetimeFigureOut">
              <a:rPr lang="en-US" smtClean="0"/>
              <a:t>8/29/2012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7" tIns="46584" rIns="93167" bIns="46584" rtlCol="0" anchor="b"/>
          <a:lstStyle>
            <a:lvl1pPr algn="r">
              <a:defRPr sz="1200"/>
            </a:lvl1pPr>
          </a:lstStyle>
          <a:p>
            <a:fld id="{2318BB76-C99E-472A-A66D-1C2AD66E18C1}" type="slidenum">
              <a:rPr lang="en-US" smtClean="0"/>
              <a:t>‹#›</a:t>
            </a:fld>
            <a:endParaRPr lang="en-US"/>
          </a:p>
        </p:txBody>
      </p:sp>
    </p:spTree>
    <p:extLst>
      <p:ext uri="{BB962C8B-B14F-4D97-AF65-F5344CB8AC3E}">
        <p14:creationId xmlns:p14="http://schemas.microsoft.com/office/powerpoint/2010/main" val="1127965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30" tIns="45715" rIns="91430" bIns="45715" rtlCol="0"/>
          <a:lstStyle>
            <a:lvl1pPr algn="r">
              <a:defRPr sz="1200"/>
            </a:lvl1pPr>
          </a:lstStyle>
          <a:p>
            <a:fld id="{EFC9B74C-AE0E-4D56-98EE-E9A1FB72B771}" type="datetimeFigureOut">
              <a:rPr lang="en-US" smtClean="0"/>
              <a:t>8/29/2012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701676" y="4416426"/>
            <a:ext cx="5607050" cy="4183063"/>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30" tIns="45715" rIns="91430"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30" tIns="45715" rIns="91430" bIns="45715" rtlCol="0" anchor="b"/>
          <a:lstStyle>
            <a:lvl1pPr algn="r">
              <a:defRPr sz="1200"/>
            </a:lvl1pPr>
          </a:lstStyle>
          <a:p>
            <a:fld id="{E2E9692D-2383-4350-A935-D1B7F0DF9F77}" type="slidenum">
              <a:rPr lang="en-US" smtClean="0"/>
              <a:t>‹#›</a:t>
            </a:fld>
            <a:endParaRPr lang="en-US"/>
          </a:p>
        </p:txBody>
      </p:sp>
    </p:spTree>
    <p:extLst>
      <p:ext uri="{BB962C8B-B14F-4D97-AF65-F5344CB8AC3E}">
        <p14:creationId xmlns:p14="http://schemas.microsoft.com/office/powerpoint/2010/main" val="289516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6F5BFD2-D871-4E03-8F79-13C65DAF445D}" type="datetime1">
              <a:rPr lang="en-US" smtClean="0"/>
              <a:t>8/29/2012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2F3CBDB-8AAF-45D3-91EC-F4A01397438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3B2D-468E-4085-8A7C-E77DF3B4A68C}" type="datetime1">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3CBDB-8AAF-45D3-91EC-F4A0139743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1D3C69-9CC8-496B-8926-2B7DCEDD6222}" type="datetime1">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2F3CBDB-8AAF-45D3-91EC-F4A0139743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3E58E4-8D7B-4A1A-BB1C-CF6FF9281244}" type="datetime1">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3CBDB-8AAF-45D3-91EC-F4A01397438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A5E342E-C1A9-4B88-98BF-A586CF9C2CC3}" type="datetime1">
              <a:rPr lang="en-US" smtClean="0"/>
              <a:t>8/29/2012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2F3CBDB-8AAF-45D3-91EC-F4A01397438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277D44-F26B-4529-915D-8FAC4C073236}" type="datetime1">
              <a:rPr lang="en-US" smtClean="0"/>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3CBDB-8AAF-45D3-91EC-F4A01397438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AF5E54-2FA2-4296-AFC9-E5C926767CAA}" type="datetime1">
              <a:rPr lang="en-US" smtClean="0"/>
              <a:t>8/29/2012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F3CBDB-8AAF-45D3-91EC-F4A01397438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3DA594-5A28-45F8-80A0-C94A994E6343}" type="datetime1">
              <a:rPr lang="en-US" smtClean="0"/>
              <a:t>8/29/2012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F3CBDB-8AAF-45D3-91EC-F4A01397438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751B88C-E665-4B05-AA84-31273E00F8A9}" type="datetime1">
              <a:rPr lang="en-US" smtClean="0"/>
              <a:t>8/29/2012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F3CBDB-8AAF-45D3-91EC-F4A0139743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CD6AC-DE43-40A9-8E90-90F06B2E22F5}" type="datetime1">
              <a:rPr lang="en-US" smtClean="0"/>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2F3CBDB-8AAF-45D3-91EC-F4A01397438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CFE4D-C47F-4EA8-BA5C-068A8AA15E3F}" type="datetime1">
              <a:rPr lang="en-US" smtClean="0"/>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3CBDB-8AAF-45D3-91EC-F4A01397438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1C4FA5B-9E80-48DD-BAEC-2603A1C9D16B}" type="datetime1">
              <a:rPr lang="en-US" smtClean="0"/>
              <a:t>8/29/2012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2F3CBDB-8AAF-45D3-91EC-F4A0139743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fo.pittt.edu/fc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fo.pitt.edu/fc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Navigating Labor Distribution &amp; Cost Sharing Percentages</a:t>
            </a:r>
            <a:endParaRPr lang="en-US" dirty="0"/>
          </a:p>
        </p:txBody>
      </p:sp>
      <p:sp>
        <p:nvSpPr>
          <p:cNvPr id="6" name="Slide Number Placeholder 5"/>
          <p:cNvSpPr>
            <a:spLocks noGrp="1"/>
          </p:cNvSpPr>
          <p:nvPr>
            <p:ph type="sldNum" sz="quarter" idx="11"/>
          </p:nvPr>
        </p:nvSpPr>
        <p:spPr/>
        <p:txBody>
          <a:bodyPr/>
          <a:lstStyle/>
          <a:p>
            <a:fld id="{32F3CBDB-8AAF-45D3-91EC-F4A013974383}" type="slidenum">
              <a:rPr lang="en-US" smtClean="0"/>
              <a:t>1</a:t>
            </a:fld>
            <a:endParaRPr lang="en-US"/>
          </a:p>
        </p:txBody>
      </p:sp>
      <p:sp>
        <p:nvSpPr>
          <p:cNvPr id="2" name="Title 1"/>
          <p:cNvSpPr>
            <a:spLocks noGrp="1"/>
          </p:cNvSpPr>
          <p:nvPr>
            <p:ph type="title"/>
          </p:nvPr>
        </p:nvSpPr>
        <p:spPr>
          <a:xfrm>
            <a:off x="457200" y="2057400"/>
            <a:ext cx="6324600" cy="1828800"/>
          </a:xfrm>
        </p:spPr>
        <p:txBody>
          <a:bodyPr/>
          <a:lstStyle/>
          <a:p>
            <a:pPr algn="ctr"/>
            <a:r>
              <a:rPr lang="en-US" dirty="0" smtClean="0"/>
              <a:t>SPAR Cost Share</a:t>
            </a:r>
            <a:br>
              <a:rPr lang="en-US" dirty="0" smtClean="0"/>
            </a:br>
            <a:r>
              <a:rPr lang="en-US" dirty="0" smtClean="0"/>
              <a:t> 101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33400"/>
            <a:ext cx="1120140" cy="1120140"/>
          </a:xfrm>
          <a:prstGeom prst="rect">
            <a:avLst/>
          </a:prstGeom>
        </p:spPr>
      </p:pic>
      <p:sp>
        <p:nvSpPr>
          <p:cNvPr id="5" name="TextBox 4"/>
          <p:cNvSpPr txBox="1"/>
          <p:nvPr/>
        </p:nvSpPr>
        <p:spPr>
          <a:xfrm>
            <a:off x="1676400" y="838200"/>
            <a:ext cx="4724400" cy="369332"/>
          </a:xfrm>
          <a:prstGeom prst="rect">
            <a:avLst/>
          </a:prstGeom>
          <a:noFill/>
        </p:spPr>
        <p:txBody>
          <a:bodyPr wrap="square" rtlCol="0">
            <a:spAutoFit/>
          </a:bodyPr>
          <a:lstStyle/>
          <a:p>
            <a:r>
              <a:rPr lang="en-US" dirty="0" smtClean="0"/>
              <a:t>Office of Financial Compliance for Research</a:t>
            </a:r>
            <a:endParaRPr lang="en-US" dirty="0"/>
          </a:p>
        </p:txBody>
      </p:sp>
    </p:spTree>
    <p:extLst>
      <p:ext uri="{BB962C8B-B14F-4D97-AF65-F5344CB8AC3E}">
        <p14:creationId xmlns:p14="http://schemas.microsoft.com/office/powerpoint/2010/main" val="1771534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F3CBDB-8AAF-45D3-91EC-F4A013974383}" type="slidenum">
              <a:rPr lang="en-US" smtClean="0"/>
              <a:t>10</a:t>
            </a:fld>
            <a:endParaRPr lang="en-US"/>
          </a:p>
        </p:txBody>
      </p:sp>
      <p:sp>
        <p:nvSpPr>
          <p:cNvPr id="4" name="Title 3"/>
          <p:cNvSpPr>
            <a:spLocks noGrp="1"/>
          </p:cNvSpPr>
          <p:nvPr>
            <p:ph type="title"/>
          </p:nvPr>
        </p:nvSpPr>
        <p:spPr>
          <a:xfrm>
            <a:off x="685800" y="304800"/>
            <a:ext cx="8070226" cy="1066800"/>
          </a:xfrm>
        </p:spPr>
        <p:txBody>
          <a:bodyPr/>
          <a:lstStyle/>
          <a:p>
            <a:pPr algn="ctr"/>
            <a:r>
              <a:rPr lang="en-US" sz="2400" dirty="0" smtClean="0"/>
              <a:t> Labor Distribution &amp; Cost Sharing Percentages</a:t>
            </a:r>
            <a:br>
              <a:rPr lang="en-US" sz="2400" dirty="0" smtClean="0"/>
            </a:br>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813800" cy="5450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3723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752600"/>
            <a:ext cx="8560293" cy="4605529"/>
          </a:xfrm>
        </p:spPr>
        <p:txBody>
          <a:bodyPr>
            <a:normAutofit fontScale="70000" lnSpcReduction="20000"/>
          </a:bodyPr>
          <a:lstStyle/>
          <a:p>
            <a:pPr marL="45720" indent="0">
              <a:buNone/>
            </a:pPr>
            <a:r>
              <a:rPr lang="en-US" b="1" dirty="0" smtClean="0"/>
              <a:t>Effort </a:t>
            </a:r>
            <a:r>
              <a:rPr lang="en-US" b="1" dirty="0"/>
              <a:t>Reporting and </a:t>
            </a:r>
            <a:r>
              <a:rPr lang="en-US" b="1" dirty="0" smtClean="0"/>
              <a:t>Distribution</a:t>
            </a:r>
            <a:r>
              <a:rPr lang="en-US" dirty="0"/>
              <a:t> </a:t>
            </a:r>
            <a:r>
              <a:rPr lang="en-US" dirty="0" smtClean="0"/>
              <a:t>				</a:t>
            </a:r>
            <a:r>
              <a:rPr lang="en-US" dirty="0" smtClean="0">
                <a:solidFill>
                  <a:srgbClr val="0070C0"/>
                </a:solidFill>
              </a:rPr>
              <a:t>Increase/   Related</a:t>
            </a:r>
            <a:endParaRPr lang="en-US" dirty="0">
              <a:solidFill>
                <a:srgbClr val="0070C0"/>
              </a:solidFill>
            </a:endParaRPr>
          </a:p>
          <a:p>
            <a:pPr marL="45720" indent="0">
              <a:buNone/>
            </a:pPr>
            <a:r>
              <a:rPr lang="en-US" u="sng" dirty="0"/>
              <a:t>Line #		Account #		</a:t>
            </a:r>
            <a:r>
              <a:rPr lang="en-US" u="sng" dirty="0" smtClean="0"/>
              <a:t>Actual%</a:t>
            </a:r>
            <a:r>
              <a:rPr lang="en-US" u="sng" dirty="0"/>
              <a:t>	</a:t>
            </a:r>
            <a:r>
              <a:rPr lang="en-US" u="sng" dirty="0" err="1" smtClean="0"/>
              <a:t>Dist</a:t>
            </a:r>
            <a:r>
              <a:rPr lang="en-US" u="sng" dirty="0" smtClean="0"/>
              <a:t>%	</a:t>
            </a:r>
            <a:r>
              <a:rPr lang="en-US" u="sng" dirty="0" smtClean="0">
                <a:solidFill>
                  <a:srgbClr val="0070C0"/>
                </a:solidFill>
              </a:rPr>
              <a:t>(Decrease)  Joint #</a:t>
            </a:r>
            <a:endParaRPr lang="en-US" dirty="0">
              <a:solidFill>
                <a:srgbClr val="0070C0"/>
              </a:solidFill>
            </a:endParaRPr>
          </a:p>
          <a:p>
            <a:pPr marL="45720" indent="0">
              <a:buNone/>
            </a:pPr>
            <a:r>
              <a:rPr lang="en-US" dirty="0" smtClean="0"/>
              <a:t>1</a:t>
            </a:r>
            <a:r>
              <a:rPr lang="en-US" dirty="0"/>
              <a:t>	</a:t>
            </a:r>
            <a:r>
              <a:rPr lang="en-US" dirty="0" smtClean="0"/>
              <a:t>02.22298.5100.00000.000000</a:t>
            </a:r>
            <a:r>
              <a:rPr lang="en-US" dirty="0"/>
              <a:t>	</a:t>
            </a:r>
            <a:r>
              <a:rPr lang="en-US" dirty="0" smtClean="0"/>
              <a:t> 10</a:t>
            </a:r>
            <a:r>
              <a:rPr lang="en-US" dirty="0"/>
              <a:t>	</a:t>
            </a:r>
            <a:r>
              <a:rPr lang="en-US" dirty="0" smtClean="0"/>
              <a:t> 37</a:t>
            </a:r>
            <a:r>
              <a:rPr lang="en-US" dirty="0"/>
              <a:t>	</a:t>
            </a:r>
            <a:r>
              <a:rPr lang="en-US" dirty="0" smtClean="0"/>
              <a:t>     </a:t>
            </a:r>
            <a:r>
              <a:rPr lang="en-US" dirty="0" smtClean="0">
                <a:solidFill>
                  <a:srgbClr val="0070C0"/>
                </a:solidFill>
              </a:rPr>
              <a:t>27         </a:t>
            </a:r>
            <a:r>
              <a:rPr lang="en-US" sz="1400" dirty="0" smtClean="0">
                <a:solidFill>
                  <a:srgbClr val="0070C0"/>
                </a:solidFill>
              </a:rPr>
              <a:t>1.01+1.02</a:t>
            </a:r>
          </a:p>
          <a:p>
            <a:pPr marL="45720" indent="0">
              <a:buNone/>
            </a:pPr>
            <a:r>
              <a:rPr lang="en-US" dirty="0" smtClean="0"/>
              <a:t>2	05.22298.5100.00000.123456	 50	 35	    </a:t>
            </a:r>
            <a:r>
              <a:rPr lang="en-US" dirty="0" smtClean="0">
                <a:solidFill>
                  <a:srgbClr val="0070C0"/>
                </a:solidFill>
              </a:rPr>
              <a:t>(15)          </a:t>
            </a:r>
            <a:r>
              <a:rPr lang="en-US" sz="1400" dirty="0" smtClean="0">
                <a:solidFill>
                  <a:srgbClr val="0070C0"/>
                </a:solidFill>
              </a:rPr>
              <a:t>1.01</a:t>
            </a:r>
          </a:p>
          <a:p>
            <a:pPr marL="45720" indent="0">
              <a:buNone/>
            </a:pPr>
            <a:r>
              <a:rPr lang="en-US" dirty="0" smtClean="0"/>
              <a:t>3</a:t>
            </a:r>
            <a:r>
              <a:rPr lang="en-US" dirty="0"/>
              <a:t>	</a:t>
            </a:r>
            <a:r>
              <a:rPr lang="en-US" dirty="0" smtClean="0"/>
              <a:t>05.22298.5100.00000.234567</a:t>
            </a:r>
            <a:r>
              <a:rPr lang="en-US" dirty="0"/>
              <a:t>	</a:t>
            </a:r>
            <a:r>
              <a:rPr lang="en-US" dirty="0" smtClean="0"/>
              <a:t> </a:t>
            </a:r>
            <a:r>
              <a:rPr lang="en-US" u="sng" dirty="0" smtClean="0"/>
              <a:t>40</a:t>
            </a:r>
            <a:r>
              <a:rPr lang="en-US" dirty="0"/>
              <a:t>	</a:t>
            </a:r>
            <a:r>
              <a:rPr lang="en-US" dirty="0" smtClean="0"/>
              <a:t> </a:t>
            </a:r>
            <a:r>
              <a:rPr lang="en-US" u="sng" dirty="0" smtClean="0"/>
              <a:t>28</a:t>
            </a:r>
            <a:r>
              <a:rPr lang="en-US" dirty="0"/>
              <a:t>	</a:t>
            </a:r>
            <a:r>
              <a:rPr lang="en-US" dirty="0" smtClean="0"/>
              <a:t>    </a:t>
            </a:r>
            <a:r>
              <a:rPr lang="en-US" u="sng" dirty="0" smtClean="0">
                <a:solidFill>
                  <a:srgbClr val="0070C0"/>
                </a:solidFill>
              </a:rPr>
              <a:t>(12</a:t>
            </a:r>
            <a:r>
              <a:rPr lang="en-US" dirty="0" smtClean="0">
                <a:solidFill>
                  <a:srgbClr val="0070C0"/>
                </a:solidFill>
              </a:rPr>
              <a:t>)          </a:t>
            </a:r>
            <a:r>
              <a:rPr lang="en-US" sz="1400" dirty="0" smtClean="0">
                <a:solidFill>
                  <a:srgbClr val="0070C0"/>
                </a:solidFill>
              </a:rPr>
              <a:t>1.02</a:t>
            </a:r>
            <a:endParaRPr lang="en-US" sz="1400" dirty="0">
              <a:solidFill>
                <a:srgbClr val="0070C0"/>
              </a:solidFill>
            </a:endParaRPr>
          </a:p>
          <a:p>
            <a:pPr marL="45720" indent="0">
              <a:buNone/>
            </a:pPr>
            <a:r>
              <a:rPr lang="en-US" dirty="0"/>
              <a:t> </a:t>
            </a:r>
            <a:r>
              <a:rPr lang="en-US" dirty="0" smtClean="0"/>
              <a:t>					</a:t>
            </a:r>
            <a:r>
              <a:rPr lang="en-US" dirty="0" smtClean="0">
                <a:solidFill>
                  <a:srgbClr val="0070C0"/>
                </a:solidFill>
              </a:rPr>
              <a:t>100	100</a:t>
            </a:r>
            <a:r>
              <a:rPr lang="en-US" dirty="0" smtClean="0"/>
              <a:t>	    </a:t>
            </a:r>
            <a:r>
              <a:rPr lang="en-US" dirty="0" smtClean="0">
                <a:solidFill>
                  <a:srgbClr val="0070C0"/>
                </a:solidFill>
              </a:rPr>
              <a:t>   0</a:t>
            </a:r>
          </a:p>
          <a:p>
            <a:pPr marL="45720" indent="0">
              <a:buNone/>
            </a:pPr>
            <a:endParaRPr lang="en-US" dirty="0"/>
          </a:p>
          <a:p>
            <a:pPr marL="45720" indent="0">
              <a:buNone/>
            </a:pPr>
            <a:r>
              <a:rPr lang="en-US" b="1" u="sng" dirty="0" smtClean="0"/>
              <a:t>Cost Sharing for Effort Reporting			</a:t>
            </a:r>
            <a:r>
              <a:rPr lang="en-US" u="sng" dirty="0" smtClean="0"/>
              <a:t>CS%</a:t>
            </a:r>
            <a:endParaRPr lang="en-US" u="sng" dirty="0"/>
          </a:p>
          <a:p>
            <a:pPr marL="45720" indent="0">
              <a:buNone/>
            </a:pPr>
            <a:r>
              <a:rPr lang="en-US" dirty="0"/>
              <a:t>1.01	</a:t>
            </a:r>
            <a:r>
              <a:rPr lang="en-US" dirty="0" smtClean="0"/>
              <a:t>05.22298.5100.00000.123456</a:t>
            </a:r>
            <a:r>
              <a:rPr lang="en-US" dirty="0"/>
              <a:t>		</a:t>
            </a:r>
            <a:r>
              <a:rPr lang="en-US" dirty="0" smtClean="0"/>
              <a:t>15</a:t>
            </a:r>
            <a:endParaRPr lang="en-US" dirty="0"/>
          </a:p>
          <a:p>
            <a:pPr marL="45720" indent="0">
              <a:buNone/>
            </a:pPr>
            <a:r>
              <a:rPr lang="en-US" dirty="0"/>
              <a:t>1.02	</a:t>
            </a:r>
            <a:r>
              <a:rPr lang="en-US" dirty="0" smtClean="0"/>
              <a:t>05.22298.5100.00000.234567</a:t>
            </a:r>
            <a:r>
              <a:rPr lang="en-US" dirty="0"/>
              <a:t>	</a:t>
            </a:r>
            <a:r>
              <a:rPr lang="en-US" dirty="0" smtClean="0"/>
              <a:t>	</a:t>
            </a:r>
            <a:r>
              <a:rPr lang="en-US" u="sng" dirty="0" smtClean="0"/>
              <a:t>12</a:t>
            </a:r>
            <a:endParaRPr lang="en-US" u="sng" dirty="0"/>
          </a:p>
          <a:p>
            <a:pPr marL="45720" indent="0">
              <a:buNone/>
            </a:pPr>
            <a:r>
              <a:rPr lang="en-US" dirty="0" smtClean="0"/>
              <a:t>						</a:t>
            </a:r>
            <a:r>
              <a:rPr lang="en-US" dirty="0" smtClean="0">
                <a:solidFill>
                  <a:srgbClr val="0070C0"/>
                </a:solidFill>
              </a:rPr>
              <a:t>27</a:t>
            </a:r>
            <a:r>
              <a:rPr lang="en-US" dirty="0"/>
              <a:t> </a:t>
            </a:r>
          </a:p>
          <a:p>
            <a:r>
              <a:rPr lang="en-US" dirty="0"/>
              <a:t>The cost share recipient account on line 1 receives the cost shared effort on related joint lines 1.01 and 1.02.  The system adds the CS% from lines 1.01 and 1.02 to the </a:t>
            </a:r>
            <a:r>
              <a:rPr lang="en-US" dirty="0" smtClean="0"/>
              <a:t>Actual% </a:t>
            </a:r>
            <a:r>
              <a:rPr lang="en-US" dirty="0"/>
              <a:t>on line 1 (15+12+10=37).</a:t>
            </a:r>
          </a:p>
          <a:p>
            <a:pPr marL="45720" indent="0">
              <a:buNone/>
            </a:pPr>
            <a:r>
              <a:rPr lang="en-US" dirty="0"/>
              <a:t> </a:t>
            </a:r>
          </a:p>
          <a:p>
            <a:r>
              <a:rPr lang="en-US" dirty="0"/>
              <a:t>The sponsored projects on lines 2 and 3 have related cost shared effort subtracted from </a:t>
            </a:r>
            <a:r>
              <a:rPr lang="en-US" dirty="0" smtClean="0"/>
              <a:t>Actual% </a:t>
            </a:r>
            <a:r>
              <a:rPr lang="en-US" dirty="0"/>
              <a:t>to determine </a:t>
            </a:r>
            <a:r>
              <a:rPr lang="en-US" dirty="0" err="1" smtClean="0"/>
              <a:t>Dist</a:t>
            </a:r>
            <a:r>
              <a:rPr lang="en-US" dirty="0" smtClean="0"/>
              <a:t>%.  </a:t>
            </a:r>
            <a:r>
              <a:rPr lang="en-US" dirty="0"/>
              <a:t>For example, sponsored project on line 2 has </a:t>
            </a:r>
            <a:r>
              <a:rPr lang="en-US" dirty="0" smtClean="0"/>
              <a:t>Actual% </a:t>
            </a:r>
            <a:r>
              <a:rPr lang="en-US" dirty="0"/>
              <a:t>of 50% less the related </a:t>
            </a:r>
            <a:r>
              <a:rPr lang="en-US" dirty="0" smtClean="0"/>
              <a:t>CS% </a:t>
            </a:r>
            <a:r>
              <a:rPr lang="en-US" dirty="0"/>
              <a:t>on line 1.01 of 15% resulting in 35% </a:t>
            </a:r>
            <a:r>
              <a:rPr lang="en-US" dirty="0" err="1" smtClean="0"/>
              <a:t>Dist</a:t>
            </a:r>
            <a:r>
              <a:rPr lang="en-US" dirty="0" smtClean="0"/>
              <a:t>%.</a:t>
            </a:r>
          </a:p>
          <a:p>
            <a:endParaRPr lang="en-US" dirty="0"/>
          </a:p>
          <a:p>
            <a:r>
              <a:rPr lang="en-US" dirty="0" smtClean="0"/>
              <a:t>Note:  Figures in blue do not appear on the SPAR screen.  They are included here for training purposes only.</a:t>
            </a:r>
            <a:endParaRPr lang="en-US" dirty="0"/>
          </a:p>
        </p:txBody>
      </p:sp>
      <p:sp>
        <p:nvSpPr>
          <p:cNvPr id="2" name="Slide Number Placeholder 1"/>
          <p:cNvSpPr>
            <a:spLocks noGrp="1"/>
          </p:cNvSpPr>
          <p:nvPr>
            <p:ph type="sldNum" sz="quarter" idx="12"/>
          </p:nvPr>
        </p:nvSpPr>
        <p:spPr/>
        <p:txBody>
          <a:bodyPr/>
          <a:lstStyle/>
          <a:p>
            <a:fld id="{32F3CBDB-8AAF-45D3-91EC-F4A013974383}" type="slidenum">
              <a:rPr lang="en-US" smtClean="0"/>
              <a:t>11</a:t>
            </a:fld>
            <a:endParaRPr lang="en-US"/>
          </a:p>
        </p:txBody>
      </p:sp>
      <p:sp>
        <p:nvSpPr>
          <p:cNvPr id="3" name="Title 2"/>
          <p:cNvSpPr>
            <a:spLocks noGrp="1"/>
          </p:cNvSpPr>
          <p:nvPr>
            <p:ph type="title"/>
          </p:nvPr>
        </p:nvSpPr>
        <p:spPr>
          <a:xfrm>
            <a:off x="381000" y="228600"/>
            <a:ext cx="8381260" cy="1219200"/>
          </a:xfrm>
        </p:spPr>
        <p:txBody>
          <a:bodyPr/>
          <a:lstStyle/>
          <a:p>
            <a:r>
              <a:rPr lang="en-US" sz="2800" b="1" dirty="0" smtClean="0"/>
              <a:t/>
            </a:r>
            <a:br>
              <a:rPr lang="en-US" sz="2800" b="1" dirty="0" smtClean="0"/>
            </a:br>
            <a:r>
              <a:rPr lang="en-US" sz="2800" b="1" dirty="0" smtClean="0"/>
              <a:t>Example </a:t>
            </a:r>
            <a:r>
              <a:rPr lang="en-US" sz="2800" b="1" dirty="0"/>
              <a:t>of the Functionality of the </a:t>
            </a:r>
            <a:r>
              <a:rPr lang="en-US" sz="2800" b="1" dirty="0" err="1"/>
              <a:t>Dist</a:t>
            </a:r>
            <a:r>
              <a:rPr lang="en-US" sz="2800" b="1" dirty="0"/>
              <a:t>% Column</a:t>
            </a:r>
            <a:r>
              <a:rPr lang="en-US" dirty="0"/>
              <a:t/>
            </a:r>
            <a:br>
              <a:rPr lang="en-US" dirty="0"/>
            </a:br>
            <a:endParaRPr lang="en-US" dirty="0"/>
          </a:p>
        </p:txBody>
      </p:sp>
    </p:spTree>
    <p:extLst>
      <p:ext uri="{BB962C8B-B14F-4D97-AF65-F5344CB8AC3E}">
        <p14:creationId xmlns:p14="http://schemas.microsoft.com/office/powerpoint/2010/main" val="3058993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Following are some basic rules for cost sharing in the on-line SPAR:</a:t>
            </a:r>
          </a:p>
          <a:p>
            <a:pPr marL="708660" lvl="1" indent="-342900">
              <a:buFont typeface="+mj-lt"/>
              <a:buAutoNum type="arabicPeriod"/>
            </a:pPr>
            <a:r>
              <a:rPr lang="en-US" dirty="0" smtClean="0"/>
              <a:t>Three lines are required for every cost share relationship</a:t>
            </a:r>
          </a:p>
          <a:p>
            <a:pPr marL="982980" lvl="2" indent="-342900">
              <a:buFont typeface="+mj-lt"/>
              <a:buAutoNum type="alphaLcParenR"/>
            </a:pPr>
            <a:r>
              <a:rPr lang="en-US" dirty="0" smtClean="0"/>
              <a:t>The regular sponsored project line</a:t>
            </a:r>
          </a:p>
          <a:p>
            <a:pPr marL="982980" lvl="2" indent="-342900">
              <a:buFont typeface="+mj-lt"/>
              <a:buAutoNum type="alphaLcParenR"/>
            </a:pPr>
            <a:r>
              <a:rPr lang="en-US" dirty="0" smtClean="0"/>
              <a:t>The cost share recipient line (institutional account or K-Award)</a:t>
            </a:r>
          </a:p>
          <a:p>
            <a:pPr marL="982980" lvl="2" indent="-342900">
              <a:buFont typeface="+mj-lt"/>
              <a:buAutoNum type="alphaLcParenR"/>
            </a:pPr>
            <a:r>
              <a:rPr lang="en-US" dirty="0" smtClean="0"/>
              <a:t>The joint line</a:t>
            </a:r>
          </a:p>
          <a:p>
            <a:pPr marL="982980" lvl="2" indent="-342900">
              <a:buFont typeface="+mj-lt"/>
              <a:buAutoNum type="alphaLcParenR"/>
            </a:pPr>
            <a:endParaRPr lang="en-US" dirty="0"/>
          </a:p>
          <a:p>
            <a:pPr marL="708660" lvl="1" indent="-342900">
              <a:buFont typeface="+mj-lt"/>
              <a:buAutoNum type="arabicPeriod"/>
            </a:pPr>
            <a:r>
              <a:rPr lang="en-US" dirty="0" smtClean="0"/>
              <a:t>The Start and End dates on all three lines within the cost share relationship must be consistent.					</a:t>
            </a:r>
          </a:p>
          <a:p>
            <a:pPr marL="708660" lvl="1" indent="-342900">
              <a:buFont typeface="+mj-lt"/>
              <a:buAutoNum type="arabicPeriod"/>
            </a:pPr>
            <a:r>
              <a:rPr lang="en-US" dirty="0" smtClean="0"/>
              <a:t>A cost share recipient line may be related to more than one sponsored project but all related sponsored project regular and joint lines must have Start and End dates consistent with the recipient line.</a:t>
            </a:r>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12</a:t>
            </a:fld>
            <a:endParaRPr lang="en-US"/>
          </a:p>
        </p:txBody>
      </p:sp>
      <p:sp>
        <p:nvSpPr>
          <p:cNvPr id="4" name="Title 3"/>
          <p:cNvSpPr>
            <a:spLocks noGrp="1"/>
          </p:cNvSpPr>
          <p:nvPr>
            <p:ph type="title"/>
          </p:nvPr>
        </p:nvSpPr>
        <p:spPr/>
        <p:txBody>
          <a:bodyPr/>
          <a:lstStyle/>
          <a:p>
            <a:r>
              <a:rPr lang="en-US" dirty="0" smtClean="0"/>
              <a:t>Cost share basic rules</a:t>
            </a:r>
            <a:br>
              <a:rPr lang="en-US" dirty="0" smtClean="0"/>
            </a:br>
            <a:endParaRPr lang="en-US" dirty="0"/>
          </a:p>
        </p:txBody>
      </p:sp>
    </p:spTree>
    <p:extLst>
      <p:ext uri="{BB962C8B-B14F-4D97-AF65-F5344CB8AC3E}">
        <p14:creationId xmlns:p14="http://schemas.microsoft.com/office/powerpoint/2010/main" val="2238752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2F3CBDB-8AAF-45D3-91EC-F4A013974383}" type="slidenum">
              <a:rPr lang="en-US" smtClean="0"/>
              <a:t>13</a:t>
            </a:fld>
            <a:endParaRPr lang="en-US"/>
          </a:p>
        </p:txBody>
      </p:sp>
      <p:sp>
        <p:nvSpPr>
          <p:cNvPr id="4" name="Title 3"/>
          <p:cNvSpPr>
            <a:spLocks noGrp="1"/>
          </p:cNvSpPr>
          <p:nvPr>
            <p:ph type="title"/>
          </p:nvPr>
        </p:nvSpPr>
        <p:spPr/>
        <p:txBody>
          <a:bodyPr/>
          <a:lstStyle/>
          <a:p>
            <a:r>
              <a:rPr lang="en-US" sz="2000" dirty="0"/>
              <a:t>Cost sharing a single grant, for less than the entire period of performance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8407400" cy="4572000"/>
          </a:xfrm>
          <a:prstGeom prst="rect">
            <a:avLst/>
          </a:prstGeom>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425887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2F3CBDB-8AAF-45D3-91EC-F4A013974383}" type="slidenum">
              <a:rPr lang="en-US" smtClean="0"/>
              <a:t>14</a:t>
            </a:fld>
            <a:endParaRPr lang="en-US"/>
          </a:p>
        </p:txBody>
      </p:sp>
      <p:sp>
        <p:nvSpPr>
          <p:cNvPr id="4" name="Title 3"/>
          <p:cNvSpPr>
            <a:spLocks noGrp="1"/>
          </p:cNvSpPr>
          <p:nvPr>
            <p:ph type="title"/>
          </p:nvPr>
        </p:nvSpPr>
        <p:spPr/>
        <p:txBody>
          <a:bodyPr/>
          <a:lstStyle/>
          <a:p>
            <a:r>
              <a:rPr lang="en-US" sz="2000" dirty="0"/>
              <a:t>Cost sharing a single grant, with intermittent</a:t>
            </a:r>
            <a:br>
              <a:rPr lang="en-US" sz="2000" dirty="0"/>
            </a:br>
            <a:r>
              <a:rPr lang="en-US" sz="2000" dirty="0"/>
              <a:t> CS% during the period of  performance</a:t>
            </a:r>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8229600" cy="4571999"/>
          </a:xfrm>
          <a:prstGeom prst="rect">
            <a:avLst/>
          </a:prstGeom>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2912780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2F3CBDB-8AAF-45D3-91EC-F4A013974383}" type="slidenum">
              <a:rPr lang="en-US" smtClean="0"/>
              <a:t>15</a:t>
            </a:fld>
            <a:endParaRPr lang="en-US"/>
          </a:p>
        </p:txBody>
      </p:sp>
      <p:sp>
        <p:nvSpPr>
          <p:cNvPr id="4" name="Title 3"/>
          <p:cNvSpPr>
            <a:spLocks noGrp="1"/>
          </p:cNvSpPr>
          <p:nvPr>
            <p:ph type="title"/>
          </p:nvPr>
        </p:nvSpPr>
        <p:spPr/>
        <p:txBody>
          <a:bodyPr/>
          <a:lstStyle/>
          <a:p>
            <a:r>
              <a:rPr lang="en-US" sz="2000" dirty="0"/>
              <a:t>Cost sharing two grants to one department account</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8153400" cy="4495799"/>
          </a:xfrm>
          <a:prstGeom prst="rect">
            <a:avLst/>
          </a:prstGeom>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3612362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2F3CBDB-8AAF-45D3-91EC-F4A013974383}" type="slidenum">
              <a:rPr lang="en-US" smtClean="0"/>
              <a:t>16</a:t>
            </a:fld>
            <a:endParaRPr lang="en-US"/>
          </a:p>
        </p:txBody>
      </p:sp>
      <p:sp>
        <p:nvSpPr>
          <p:cNvPr id="4" name="Title 3"/>
          <p:cNvSpPr>
            <a:spLocks noGrp="1"/>
          </p:cNvSpPr>
          <p:nvPr>
            <p:ph type="title"/>
          </p:nvPr>
        </p:nvSpPr>
        <p:spPr/>
        <p:txBody>
          <a:bodyPr/>
          <a:lstStyle/>
          <a:p>
            <a:r>
              <a:rPr lang="en-US" sz="2000" dirty="0" smtClean="0"/>
              <a:t>Directions for modifying two grants to one Department account.</a:t>
            </a:r>
            <a:r>
              <a:rPr lang="en-US" dirty="0" smtClean="0"/>
              <a:t/>
            </a:r>
            <a:br>
              <a:rPr lang="en-US" dirty="0" smtClean="0"/>
            </a:b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305800" cy="4648199"/>
          </a:xfrm>
          <a:prstGeom prst="rect">
            <a:avLst/>
          </a:prstGeom>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3836224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US" dirty="0"/>
              <a:t>Every cost share relationship requires three lines (recipient, project and joint</a:t>
            </a:r>
            <a:r>
              <a:rPr lang="en-US" dirty="0" smtClean="0"/>
              <a:t>). </a:t>
            </a:r>
            <a:r>
              <a:rPr lang="en-US" dirty="0"/>
              <a:t>Start and End Dates must be consistent on all three lines.</a:t>
            </a:r>
          </a:p>
          <a:p>
            <a:pPr lvl="0"/>
            <a:r>
              <a:rPr lang="en-US" dirty="0"/>
              <a:t>A cost share recipient line may be related to more than one  project account but each set of project and joint lines must have Start and End Dates consistent with the recipient line.</a:t>
            </a:r>
          </a:p>
          <a:p>
            <a:pPr lvl="0"/>
            <a:r>
              <a:rPr lang="en-US" dirty="0"/>
              <a:t>Voluntary cost sharing lines for Non-Cap Eligible employees may have different values for Actual% and CS%.  Actual% cannot be less than CS%.</a:t>
            </a:r>
          </a:p>
          <a:p>
            <a:pPr lvl="0"/>
            <a:r>
              <a:rPr lang="en-US" dirty="0"/>
              <a:t>Voluntary cost sharing lines for Cap Eligible employees on Cap Accounts must have equal values for </a:t>
            </a:r>
            <a:r>
              <a:rPr lang="en-US" dirty="0" smtClean="0"/>
              <a:t>Actual% </a:t>
            </a:r>
            <a:r>
              <a:rPr lang="en-US" dirty="0"/>
              <a:t>and CS%.</a:t>
            </a:r>
          </a:p>
          <a:p>
            <a:pPr lvl="0"/>
            <a:r>
              <a:rPr lang="en-US" dirty="0"/>
              <a:t>Voluntary cost sharing lines for Cap Eligible employees for non–Cap Accounts may have different values for </a:t>
            </a:r>
            <a:r>
              <a:rPr lang="en-US" dirty="0" smtClean="0"/>
              <a:t>Actual% </a:t>
            </a:r>
            <a:r>
              <a:rPr lang="en-US" dirty="0"/>
              <a:t>and CS%.  Actual% cannot be less than CS%.</a:t>
            </a:r>
          </a:p>
          <a:p>
            <a:pPr lvl="0"/>
            <a:r>
              <a:rPr lang="en-US" dirty="0"/>
              <a:t>Effort that is 100% voluntarily cost shared must have a regular sponsored project line to record Actual </a:t>
            </a:r>
            <a:r>
              <a:rPr lang="en-US" dirty="0" smtClean="0"/>
              <a:t>effort.  </a:t>
            </a:r>
            <a:r>
              <a:rPr lang="en-US" dirty="0"/>
              <a:t>T</a:t>
            </a:r>
            <a:r>
              <a:rPr lang="en-US" dirty="0" smtClean="0"/>
              <a:t>he </a:t>
            </a:r>
            <a:r>
              <a:rPr lang="en-US" dirty="0"/>
              <a:t>offsetting cost share entry will create a zero Distributed percentage. (see #1 above)</a:t>
            </a:r>
          </a:p>
          <a:p>
            <a:pPr lvl="0"/>
            <a:r>
              <a:rPr lang="en-US" dirty="0"/>
              <a:t>Only Entity 05 accounts may be entered in Joint </a:t>
            </a:r>
            <a:r>
              <a:rPr lang="en-US" dirty="0" smtClean="0"/>
              <a:t>lines</a:t>
            </a:r>
            <a:r>
              <a:rPr lang="en-US" dirty="0"/>
              <a:t>.</a:t>
            </a:r>
          </a:p>
        </p:txBody>
      </p:sp>
      <p:sp>
        <p:nvSpPr>
          <p:cNvPr id="3" name="Slide Number Placeholder 2"/>
          <p:cNvSpPr>
            <a:spLocks noGrp="1"/>
          </p:cNvSpPr>
          <p:nvPr>
            <p:ph type="sldNum" sz="quarter" idx="12"/>
          </p:nvPr>
        </p:nvSpPr>
        <p:spPr/>
        <p:txBody>
          <a:bodyPr/>
          <a:lstStyle/>
          <a:p>
            <a:fld id="{32F3CBDB-8AAF-45D3-91EC-F4A013974383}" type="slidenum">
              <a:rPr lang="en-US" smtClean="0"/>
              <a:t>17</a:t>
            </a:fld>
            <a:endParaRPr lang="en-US"/>
          </a:p>
        </p:txBody>
      </p:sp>
      <p:sp>
        <p:nvSpPr>
          <p:cNvPr id="4" name="Title 3"/>
          <p:cNvSpPr>
            <a:spLocks noGrp="1"/>
          </p:cNvSpPr>
          <p:nvPr>
            <p:ph type="title"/>
          </p:nvPr>
        </p:nvSpPr>
        <p:spPr/>
        <p:txBody>
          <a:bodyPr/>
          <a:lstStyle/>
          <a:p>
            <a:r>
              <a:rPr lang="en-US" dirty="0" smtClean="0"/>
              <a:t>Summary of key cost sharing principles</a:t>
            </a:r>
            <a:endParaRPr lang="en-US" dirty="0"/>
          </a:p>
        </p:txBody>
      </p:sp>
    </p:spTree>
    <p:extLst>
      <p:ext uri="{BB962C8B-B14F-4D97-AF65-F5344CB8AC3E}">
        <p14:creationId xmlns:p14="http://schemas.microsoft.com/office/powerpoint/2010/main" val="4170308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Access to the new on-line SPAR screen through the PRISM system will begin on September 10, 2012.</a:t>
            </a:r>
          </a:p>
          <a:p>
            <a:pPr marL="45720" indent="0">
              <a:buNone/>
            </a:pPr>
            <a:endParaRPr lang="en-US" sz="1800" dirty="0"/>
          </a:p>
          <a:p>
            <a:r>
              <a:rPr lang="en-US" sz="1800" dirty="0" smtClean="0"/>
              <a:t>During </a:t>
            </a:r>
            <a:r>
              <a:rPr lang="en-US" sz="1800" dirty="0"/>
              <a:t>the time periods noted below, SPAR users will have access to all inquiry functions and </a:t>
            </a:r>
            <a:r>
              <a:rPr lang="en-US" sz="1800" u="sng" dirty="0"/>
              <a:t>view only</a:t>
            </a:r>
            <a:r>
              <a:rPr lang="en-US" sz="1800" dirty="0"/>
              <a:t> access to the on-line SPAR screen.  SPAR modification functionality will not be available during these times.</a:t>
            </a:r>
          </a:p>
          <a:p>
            <a:pPr lvl="1"/>
            <a:r>
              <a:rPr lang="en-US" dirty="0" smtClean="0"/>
              <a:t>Nightly </a:t>
            </a:r>
            <a:r>
              <a:rPr lang="en-US" dirty="0"/>
              <a:t>from 9:30 p.m. until midnight to accommodate daily processing and updates to related applications.</a:t>
            </a:r>
          </a:p>
          <a:p>
            <a:pPr lvl="1"/>
            <a:r>
              <a:rPr lang="en-US" dirty="0"/>
              <a:t>During the month-end closing processes, beginning at 5:00 p.m. on the 2</a:t>
            </a:r>
            <a:r>
              <a:rPr lang="en-US" baseline="30000" dirty="0"/>
              <a:t>nd</a:t>
            </a:r>
            <a:r>
              <a:rPr lang="en-US" dirty="0"/>
              <a:t> working day of each month until 6:00 a.m. on the </a:t>
            </a:r>
            <a:r>
              <a:rPr lang="en-US" dirty="0" smtClean="0"/>
              <a:t>5</a:t>
            </a:r>
            <a:r>
              <a:rPr lang="en-US" baseline="30000" dirty="0" smtClean="0"/>
              <a:t>th</a:t>
            </a:r>
            <a:r>
              <a:rPr lang="en-US" dirty="0" smtClean="0"/>
              <a:t> </a:t>
            </a:r>
            <a:r>
              <a:rPr lang="en-US" dirty="0"/>
              <a:t>working day of the month.</a:t>
            </a:r>
          </a:p>
          <a:p>
            <a:pPr lvl="1"/>
            <a:r>
              <a:rPr lang="en-US" dirty="0"/>
              <a:t>Non-routine system maintenance will be performed as required and may result in unscheduled SPAR application restrictions</a:t>
            </a:r>
            <a:r>
              <a:rPr lang="en-US" dirty="0" smtClean="0"/>
              <a:t>.</a:t>
            </a:r>
          </a:p>
          <a:p>
            <a:pPr marL="365760" lvl="1" indent="0">
              <a:buNone/>
            </a:pPr>
            <a:endParaRPr lang="en-US" dirty="0"/>
          </a:p>
          <a:p>
            <a:endParaRPr lang="en-US" dirty="0" smtClean="0"/>
          </a:p>
        </p:txBody>
      </p:sp>
      <p:sp>
        <p:nvSpPr>
          <p:cNvPr id="4" name="Slide Number Placeholder 3"/>
          <p:cNvSpPr>
            <a:spLocks noGrp="1"/>
          </p:cNvSpPr>
          <p:nvPr>
            <p:ph type="sldNum" sz="quarter" idx="12"/>
          </p:nvPr>
        </p:nvSpPr>
        <p:spPr/>
        <p:txBody>
          <a:bodyPr/>
          <a:lstStyle/>
          <a:p>
            <a:fld id="{32F3CBDB-8AAF-45D3-91EC-F4A013974383}" type="slidenum">
              <a:rPr lang="en-US" smtClean="0"/>
              <a:t>18</a:t>
            </a:fld>
            <a:endParaRPr lang="en-US"/>
          </a:p>
        </p:txBody>
      </p:sp>
      <p:sp>
        <p:nvSpPr>
          <p:cNvPr id="3" name="Title 2"/>
          <p:cNvSpPr>
            <a:spLocks noGrp="1"/>
          </p:cNvSpPr>
          <p:nvPr>
            <p:ph type="title"/>
          </p:nvPr>
        </p:nvSpPr>
        <p:spPr/>
        <p:txBody>
          <a:bodyPr/>
          <a:lstStyle/>
          <a:p>
            <a:r>
              <a:rPr lang="en-US" dirty="0" smtClean="0"/>
              <a:t>System Availability</a:t>
            </a:r>
            <a:endParaRPr lang="en-US" dirty="0"/>
          </a:p>
        </p:txBody>
      </p:sp>
    </p:spTree>
    <p:extLst>
      <p:ext uri="{BB962C8B-B14F-4D97-AF65-F5344CB8AC3E}">
        <p14:creationId xmlns:p14="http://schemas.microsoft.com/office/powerpoint/2010/main" val="1086570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Office of Financial Compliance for Research</a:t>
            </a:r>
          </a:p>
          <a:p>
            <a:pPr lvl="1"/>
            <a:r>
              <a:rPr lang="en-US" dirty="0" smtClean="0"/>
              <a:t>2502B Cathedral of Learning</a:t>
            </a:r>
          </a:p>
          <a:p>
            <a:pPr lvl="1"/>
            <a:r>
              <a:rPr lang="en-US" dirty="0" smtClean="0"/>
              <a:t>Pittsburgh, PA  15260</a:t>
            </a:r>
          </a:p>
          <a:p>
            <a:pPr lvl="1"/>
            <a:endParaRPr lang="en-US" dirty="0"/>
          </a:p>
          <a:p>
            <a:r>
              <a:rPr lang="en-US" dirty="0" smtClean="0"/>
              <a:t>Website:   </a:t>
            </a:r>
            <a:r>
              <a:rPr lang="en-US" dirty="0" smtClean="0">
                <a:hlinkClick r:id="rId2"/>
              </a:rPr>
              <a:t>www.cfo.pitt.edu/fcr</a:t>
            </a:r>
            <a:endParaRPr lang="en-US" dirty="0" smtClean="0"/>
          </a:p>
          <a:p>
            <a:endParaRPr lang="en-US" dirty="0"/>
          </a:p>
          <a:p>
            <a:r>
              <a:rPr lang="en-US" dirty="0" smtClean="0"/>
              <a:t>Email:  sparhelp@cfo.pitt.edu</a:t>
            </a:r>
            <a:endParaRPr lang="en-US" dirty="0"/>
          </a:p>
        </p:txBody>
      </p:sp>
      <p:sp>
        <p:nvSpPr>
          <p:cNvPr id="4" name="Slide Number Placeholder 3"/>
          <p:cNvSpPr>
            <a:spLocks noGrp="1"/>
          </p:cNvSpPr>
          <p:nvPr>
            <p:ph type="sldNum" sz="quarter" idx="12"/>
          </p:nvPr>
        </p:nvSpPr>
        <p:spPr/>
        <p:txBody>
          <a:bodyPr/>
          <a:lstStyle/>
          <a:p>
            <a:fld id="{32F3CBDB-8AAF-45D3-91EC-F4A013974383}" type="slidenum">
              <a:rPr lang="en-US" smtClean="0"/>
              <a:t>19</a:t>
            </a:fld>
            <a:endParaRPr lang="en-US"/>
          </a:p>
        </p:txBody>
      </p:sp>
      <p:sp>
        <p:nvSpPr>
          <p:cNvPr id="3" name="Title 2"/>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4049987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dirty="0"/>
              <a:t>Cost Sharing </a:t>
            </a:r>
            <a:r>
              <a:rPr lang="en-US" dirty="0" smtClean="0"/>
              <a:t>refers to </a:t>
            </a:r>
            <a:r>
              <a:rPr lang="en-US" dirty="0"/>
              <a:t>costs associated with a sponsored project that are not funded by the sponsor</a:t>
            </a:r>
            <a:r>
              <a:rPr lang="en-US" dirty="0" smtClean="0"/>
              <a:t>.  We categorize the types of cost sharing in the SPAR application by the following codes:</a:t>
            </a:r>
          </a:p>
          <a:p>
            <a:pPr marL="45720" indent="0">
              <a:buNone/>
            </a:pPr>
            <a:endParaRPr lang="en-US" dirty="0"/>
          </a:p>
          <a:p>
            <a:pPr lvl="1"/>
            <a:r>
              <a:rPr lang="en-US" sz="1700" b="1" dirty="0" smtClean="0"/>
              <a:t>K</a:t>
            </a:r>
            <a:r>
              <a:rPr lang="en-US" sz="1700" dirty="0" smtClean="0"/>
              <a:t> </a:t>
            </a:r>
            <a:r>
              <a:rPr lang="en-US" sz="1700" dirty="0"/>
              <a:t>– indicates that a portion of the actual effort allocated to this project is to be cost shared to a Career Development, or K-Award</a:t>
            </a:r>
            <a:r>
              <a:rPr lang="en-US" sz="1700" dirty="0" smtClean="0"/>
              <a:t>.</a:t>
            </a:r>
            <a:endParaRPr lang="en-US" sz="1700" dirty="0"/>
          </a:p>
          <a:p>
            <a:pPr lvl="1"/>
            <a:r>
              <a:rPr lang="en-US" sz="1700" b="1" dirty="0"/>
              <a:t>M</a:t>
            </a:r>
            <a:r>
              <a:rPr lang="en-US" sz="1700" dirty="0"/>
              <a:t> – indicates Mandatory Cost Sharing, also referred to as MCS.  Mandatory cost sharing is statutorily required based on a sponsor-mandated salary cap restrictions.</a:t>
            </a:r>
          </a:p>
          <a:p>
            <a:pPr lvl="1"/>
            <a:r>
              <a:rPr lang="en-US" sz="1700" b="1" dirty="0"/>
              <a:t>V</a:t>
            </a:r>
            <a:r>
              <a:rPr lang="en-US" sz="1700" dirty="0"/>
              <a:t> – represents voluntary, committed cost sharing.  This occurs when named personnel commit a certain level of effort to the project and the award budget provides salary support at a lower level.</a:t>
            </a:r>
          </a:p>
          <a:p>
            <a:pPr lvl="1"/>
            <a:r>
              <a:rPr lang="en-US" sz="1700" b="1" dirty="0"/>
              <a:t>O </a:t>
            </a:r>
            <a:r>
              <a:rPr lang="en-US" sz="1700" dirty="0"/>
              <a:t>– represents other, voluntary uncommitted cost sharing.  This may occur in the case of a no-cost extension when effort continues but no more salary support is available.</a:t>
            </a:r>
          </a:p>
          <a:p>
            <a:pPr lvl="1"/>
            <a:r>
              <a:rPr lang="en-US" sz="1700" b="1" dirty="0"/>
              <a:t>N </a:t>
            </a:r>
            <a:r>
              <a:rPr lang="en-US" sz="1700" dirty="0"/>
              <a:t>– Not applicable.  This code is used to indicate that there is no cost sharing associated with this sponsored project.  This code is also to be used for all non-entity 05 accounts.</a:t>
            </a:r>
          </a:p>
          <a:p>
            <a:endParaRPr lang="en-US" dirty="0"/>
          </a:p>
        </p:txBody>
      </p:sp>
      <p:sp>
        <p:nvSpPr>
          <p:cNvPr id="4" name="Slide Number Placeholder 3"/>
          <p:cNvSpPr>
            <a:spLocks noGrp="1"/>
          </p:cNvSpPr>
          <p:nvPr>
            <p:ph type="sldNum" sz="quarter" idx="12"/>
          </p:nvPr>
        </p:nvSpPr>
        <p:spPr/>
        <p:txBody>
          <a:bodyPr/>
          <a:lstStyle/>
          <a:p>
            <a:fld id="{32F3CBDB-8AAF-45D3-91EC-F4A013974383}" type="slidenum">
              <a:rPr lang="en-US" smtClean="0"/>
              <a:t>2</a:t>
            </a:fld>
            <a:endParaRPr lang="en-US"/>
          </a:p>
        </p:txBody>
      </p:sp>
      <p:sp>
        <p:nvSpPr>
          <p:cNvPr id="3" name="Title 2"/>
          <p:cNvSpPr>
            <a:spLocks noGrp="1"/>
          </p:cNvSpPr>
          <p:nvPr>
            <p:ph type="title"/>
          </p:nvPr>
        </p:nvSpPr>
        <p:spPr/>
        <p:txBody>
          <a:bodyPr/>
          <a:lstStyle/>
          <a:p>
            <a:r>
              <a:rPr lang="en-US" dirty="0" smtClean="0"/>
              <a:t>Types of Cost Sharing</a:t>
            </a:r>
            <a:endParaRPr lang="en-US" dirty="0"/>
          </a:p>
        </p:txBody>
      </p:sp>
    </p:spTree>
    <p:extLst>
      <p:ext uri="{BB962C8B-B14F-4D97-AF65-F5344CB8AC3E}">
        <p14:creationId xmlns:p14="http://schemas.microsoft.com/office/powerpoint/2010/main" val="4079750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lstStyle/>
          <a:p>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20</a:t>
            </a:fld>
            <a:endParaRPr lang="en-US"/>
          </a:p>
        </p:txBody>
      </p:sp>
      <p:sp>
        <p:nvSpPr>
          <p:cNvPr id="4" name="Title 3"/>
          <p:cNvSpPr>
            <a:spLocks noGrp="1"/>
          </p:cNvSpPr>
          <p:nvPr>
            <p:ph type="title"/>
          </p:nvPr>
        </p:nvSpPr>
        <p:spPr/>
        <p:txBody>
          <a:bodyPr/>
          <a:lstStyle/>
          <a:p>
            <a:r>
              <a:rPr lang="en-US" dirty="0" smtClean="0"/>
              <a:t>Example 1:  Faculty a spar01</a:t>
            </a:r>
            <a:endParaRPr lang="en-US" dirty="0"/>
          </a:p>
        </p:txBody>
      </p:sp>
      <p:pic>
        <p:nvPicPr>
          <p:cNvPr id="1026" name="Picture 2" descr="\\polonium\users$\Folders\bzern\Pictures\Faculty A SPAR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409" y="1828800"/>
            <a:ext cx="844985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619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normAutofit fontScale="70000" lnSpcReduction="20000"/>
          </a:bodyPr>
          <a:lstStyle/>
          <a:p>
            <a:pPr marL="45720" lvl="0" indent="0">
              <a:buNone/>
            </a:pPr>
            <a:r>
              <a:rPr lang="en-US" sz="2300" b="1" dirty="0" smtClean="0"/>
              <a:t>Facts regarding Faculty A</a:t>
            </a:r>
            <a:r>
              <a:rPr lang="en-US" dirty="0" smtClean="0"/>
              <a:t>:</a:t>
            </a:r>
          </a:p>
          <a:p>
            <a:pPr lvl="0"/>
            <a:r>
              <a:rPr lang="en-US" dirty="0" smtClean="0"/>
              <a:t>Not </a:t>
            </a:r>
            <a:r>
              <a:rPr lang="en-US" dirty="0"/>
              <a:t>Cap Eligible.</a:t>
            </a:r>
          </a:p>
          <a:p>
            <a:pPr lvl="0"/>
            <a:r>
              <a:rPr lang="en-US" dirty="0"/>
              <a:t>Initial distribution: 80% to departmental account and 20% to project </a:t>
            </a:r>
            <a:r>
              <a:rPr lang="en-US" b="1" dirty="0"/>
              <a:t>113170</a:t>
            </a:r>
            <a:r>
              <a:rPr lang="en-US" dirty="0"/>
              <a:t> for the entire period of performance, September through December.</a:t>
            </a:r>
          </a:p>
          <a:p>
            <a:pPr lvl="0"/>
            <a:r>
              <a:rPr lang="en-US" dirty="0"/>
              <a:t>New sponsored project, 30% of his effort beginning October 1</a:t>
            </a:r>
            <a:r>
              <a:rPr lang="en-US" baseline="30000" dirty="0"/>
              <a:t>st</a:t>
            </a:r>
            <a:r>
              <a:rPr lang="en-US" dirty="0"/>
              <a:t>.  </a:t>
            </a:r>
            <a:endParaRPr lang="en-US" dirty="0" smtClean="0"/>
          </a:p>
          <a:p>
            <a:pPr marL="45720" lvl="0" indent="0">
              <a:buNone/>
            </a:pPr>
            <a:endParaRPr lang="en-US" dirty="0"/>
          </a:p>
          <a:p>
            <a:pPr marL="45720" indent="0">
              <a:buNone/>
            </a:pPr>
            <a:r>
              <a:rPr lang="en-US" sz="2300" b="1" dirty="0"/>
              <a:t>Steps to update his SPAR for new award:</a:t>
            </a:r>
          </a:p>
          <a:p>
            <a:pPr marL="502920" lvl="0" indent="-457200">
              <a:buFont typeface="+mj-lt"/>
              <a:buAutoNum type="arabicPeriod"/>
            </a:pPr>
            <a:r>
              <a:rPr lang="en-US" dirty="0" smtClean="0"/>
              <a:t>Change </a:t>
            </a:r>
            <a:r>
              <a:rPr lang="en-US" dirty="0"/>
              <a:t>the End Date on line 1 to Sep 30 to accommodate the change in departmental effort going forward due to the effort devoted to the new award</a:t>
            </a:r>
            <a:r>
              <a:rPr lang="en-US" dirty="0" smtClean="0"/>
              <a:t>.</a:t>
            </a:r>
            <a:endParaRPr lang="en-US" dirty="0"/>
          </a:p>
          <a:p>
            <a:pPr marL="502920" lvl="0" indent="-457200">
              <a:buFont typeface="+mj-lt"/>
              <a:buAutoNum type="arabicPeriod"/>
            </a:pPr>
            <a:r>
              <a:rPr lang="en-US" dirty="0"/>
              <a:t>Create a new departmental account line. (See instructions for copying account numbers on page 26 of course materials.)  Click the New box to the left of line 3.</a:t>
            </a:r>
          </a:p>
          <a:p>
            <a:pPr marL="502920" lvl="0" indent="-457200">
              <a:buFont typeface="+mj-lt"/>
              <a:buAutoNum type="arabicPeriod"/>
            </a:pPr>
            <a:r>
              <a:rPr lang="en-US" dirty="0" smtClean="0"/>
              <a:t>In </a:t>
            </a:r>
            <a:r>
              <a:rPr lang="en-US" dirty="0"/>
              <a:t>the pop-up box, enter the account number or complete the copy </a:t>
            </a:r>
            <a:r>
              <a:rPr lang="en-US" dirty="0" smtClean="0"/>
              <a:t>function. Modify </a:t>
            </a:r>
            <a:r>
              <a:rPr lang="en-US" dirty="0"/>
              <a:t>the Start Date to October 1 and End Date to December </a:t>
            </a:r>
            <a:r>
              <a:rPr lang="en-US" dirty="0" smtClean="0"/>
              <a:t>31.  Enter </a:t>
            </a:r>
            <a:r>
              <a:rPr lang="en-US" dirty="0"/>
              <a:t>Actual effort of 50%.  This represents the former department effort of 80% less the effort devoted to the new sponsored project of 30%.  Click OK to transfer the data entered to the new SPAR line 3.</a:t>
            </a:r>
          </a:p>
          <a:p>
            <a:pPr marL="502920" lvl="0" indent="-457200">
              <a:buFont typeface="+mj-lt"/>
              <a:buAutoNum type="arabicPeriod"/>
            </a:pPr>
            <a:r>
              <a:rPr lang="en-US" dirty="0"/>
              <a:t>Create the new sponsored project line.  Click the ‘New’ box on the next line.  The Dates in the pop up box are populated with dates from the preceding line.  Confirm that dates are October 1 and December 31.  Enter the sponsored project account number and 30% Actual effort.  Click OK to transfer the data entered to the new SPAR line 4.</a:t>
            </a:r>
          </a:p>
          <a:p>
            <a:pPr marL="502920" indent="-457200">
              <a:buFont typeface="+mj-lt"/>
              <a:buAutoNum type="arabicPeriod"/>
            </a:pPr>
            <a:r>
              <a:rPr lang="en-US" dirty="0" smtClean="0"/>
              <a:t>Click Refresh/New </a:t>
            </a:r>
            <a:r>
              <a:rPr lang="en-US" dirty="0" err="1" smtClean="0"/>
              <a:t>Pct</a:t>
            </a:r>
            <a:r>
              <a:rPr lang="en-US" dirty="0" smtClean="0"/>
              <a:t> to confirm that the SPAR is in balance, then Save.</a:t>
            </a:r>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21</a:t>
            </a:fld>
            <a:endParaRPr lang="en-US"/>
          </a:p>
        </p:txBody>
      </p:sp>
      <p:sp>
        <p:nvSpPr>
          <p:cNvPr id="4" name="Title 3"/>
          <p:cNvSpPr>
            <a:spLocks noGrp="1"/>
          </p:cNvSpPr>
          <p:nvPr>
            <p:ph type="title"/>
          </p:nvPr>
        </p:nvSpPr>
        <p:spPr/>
        <p:txBody>
          <a:bodyPr/>
          <a:lstStyle/>
          <a:p>
            <a:r>
              <a:rPr lang="en-US" dirty="0" smtClean="0"/>
              <a:t>Example 1 details</a:t>
            </a:r>
            <a:endParaRPr lang="en-US" dirty="0"/>
          </a:p>
        </p:txBody>
      </p:sp>
    </p:spTree>
    <p:extLst>
      <p:ext uri="{BB962C8B-B14F-4D97-AF65-F5344CB8AC3E}">
        <p14:creationId xmlns:p14="http://schemas.microsoft.com/office/powerpoint/2010/main" val="3243618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407893" cy="4407408"/>
          </a:xfrm>
        </p:spPr>
        <p:txBody>
          <a:bodyPr/>
          <a:lstStyle/>
          <a:p>
            <a:pPr marL="45720" indent="0">
              <a:buNone/>
            </a:pPr>
            <a:r>
              <a:rPr lang="en-US" sz="1600" b="1" dirty="0" smtClean="0"/>
              <a:t>New Award Facts:</a:t>
            </a:r>
          </a:p>
          <a:p>
            <a:r>
              <a:rPr lang="en-US" sz="1400" dirty="0" smtClean="0"/>
              <a:t>Committed effort 30%</a:t>
            </a:r>
          </a:p>
          <a:p>
            <a:r>
              <a:rPr lang="en-US" sz="1400" dirty="0" smtClean="0"/>
              <a:t>Salary support 25%, requiring 5% Voluntary Cost Sharing</a:t>
            </a:r>
          </a:p>
          <a:p>
            <a:endParaRPr lang="en-US" sz="1400" dirty="0"/>
          </a:p>
          <a:p>
            <a:pPr marL="45720" indent="0">
              <a:buNone/>
            </a:pPr>
            <a:r>
              <a:rPr lang="en-US" sz="1400" b="1" dirty="0"/>
              <a:t>Steps to update his SPAR </a:t>
            </a:r>
            <a:r>
              <a:rPr lang="en-US" sz="1400" b="1" dirty="0" smtClean="0"/>
              <a:t>to recognize Voluntary Cost Sharing:</a:t>
            </a:r>
            <a:endParaRPr lang="en-US" sz="1400" b="1" dirty="0"/>
          </a:p>
          <a:p>
            <a:pPr marL="388620" indent="-342900">
              <a:buFont typeface="+mj-lt"/>
              <a:buAutoNum type="arabicPeriod"/>
            </a:pPr>
            <a:r>
              <a:rPr lang="en-US" sz="1400" dirty="0" smtClean="0"/>
              <a:t>Line 4 saved with ‘N’ cost share code.  Cannot modify saved account numbers. Change Actual effort to 0%.</a:t>
            </a:r>
          </a:p>
          <a:p>
            <a:pPr marL="388620" indent="-342900">
              <a:buFont typeface="+mj-lt"/>
              <a:buAutoNum type="arabicPeriod"/>
            </a:pPr>
            <a:r>
              <a:rPr lang="en-US" sz="1400" dirty="0" smtClean="0"/>
              <a:t>Click ‘New’ box on line 5. Verify that dates match former line 4. Enter sponsored project account # with ‘V’ cost share code. Enter 30% Actual effort. Click OK.</a:t>
            </a:r>
          </a:p>
          <a:p>
            <a:pPr marL="388620" indent="-342900">
              <a:buFont typeface="+mj-lt"/>
              <a:buAutoNum type="arabicPeriod"/>
            </a:pPr>
            <a:r>
              <a:rPr lang="en-US" sz="1400" dirty="0" smtClean="0"/>
              <a:t>Highlight line 3 to identify recipient account.  Click ‘New’ box in Cost Sharing for Effort Reporting section to link recipient account to joint line.  In pop-up box, confirm dates, enter account # with ‘V’ code and 5% cost shared %.  Click OK.</a:t>
            </a:r>
          </a:p>
          <a:p>
            <a:pPr marL="388620" indent="-342900">
              <a:buFont typeface="+mj-lt"/>
              <a:buAutoNum type="arabicPeriod"/>
            </a:pPr>
            <a:r>
              <a:rPr lang="en-US" sz="1400" dirty="0" smtClean="0"/>
              <a:t>Click Refresh/New </a:t>
            </a:r>
            <a:r>
              <a:rPr lang="en-US" sz="1400" dirty="0" err="1" smtClean="0"/>
              <a:t>Pct</a:t>
            </a:r>
            <a:r>
              <a:rPr lang="en-US" sz="1400" dirty="0" smtClean="0"/>
              <a:t> button to confirm SPAR is in balance.  Save.</a:t>
            </a:r>
            <a:endParaRPr lang="en-US" sz="1400" dirty="0"/>
          </a:p>
        </p:txBody>
      </p:sp>
      <p:sp>
        <p:nvSpPr>
          <p:cNvPr id="3" name="Slide Number Placeholder 2"/>
          <p:cNvSpPr>
            <a:spLocks noGrp="1"/>
          </p:cNvSpPr>
          <p:nvPr>
            <p:ph type="sldNum" sz="quarter" idx="12"/>
          </p:nvPr>
        </p:nvSpPr>
        <p:spPr/>
        <p:txBody>
          <a:bodyPr/>
          <a:lstStyle/>
          <a:p>
            <a:fld id="{32F3CBDB-8AAF-45D3-91EC-F4A013974383}" type="slidenum">
              <a:rPr lang="en-US" smtClean="0"/>
              <a:t>22</a:t>
            </a:fld>
            <a:endParaRPr lang="en-US"/>
          </a:p>
        </p:txBody>
      </p:sp>
      <p:sp>
        <p:nvSpPr>
          <p:cNvPr id="4" name="Title 3"/>
          <p:cNvSpPr>
            <a:spLocks noGrp="1"/>
          </p:cNvSpPr>
          <p:nvPr>
            <p:ph type="title"/>
          </p:nvPr>
        </p:nvSpPr>
        <p:spPr/>
        <p:txBody>
          <a:bodyPr/>
          <a:lstStyle/>
          <a:p>
            <a:r>
              <a:rPr lang="en-US" dirty="0" smtClean="0"/>
              <a:t>Example 1 details (</a:t>
            </a:r>
            <a:r>
              <a:rPr lang="en-US" dirty="0" err="1" smtClean="0"/>
              <a:t>con’t</a:t>
            </a:r>
            <a:r>
              <a:rPr lang="en-US" dirty="0" smtClean="0"/>
              <a:t>)</a:t>
            </a:r>
            <a:endParaRPr lang="en-US" dirty="0"/>
          </a:p>
        </p:txBody>
      </p:sp>
    </p:spTree>
    <p:extLst>
      <p:ext uri="{BB962C8B-B14F-4D97-AF65-F5344CB8AC3E}">
        <p14:creationId xmlns:p14="http://schemas.microsoft.com/office/powerpoint/2010/main" val="369297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52599"/>
            <a:ext cx="8407893" cy="4373879"/>
          </a:xfrm>
        </p:spPr>
        <p:txBody>
          <a:bodyPr/>
          <a:lstStyle/>
          <a:p>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23</a:t>
            </a:fld>
            <a:endParaRPr lang="en-US"/>
          </a:p>
        </p:txBody>
      </p:sp>
      <p:sp>
        <p:nvSpPr>
          <p:cNvPr id="4" name="Title 3"/>
          <p:cNvSpPr>
            <a:spLocks noGrp="1"/>
          </p:cNvSpPr>
          <p:nvPr>
            <p:ph type="title"/>
          </p:nvPr>
        </p:nvSpPr>
        <p:spPr/>
        <p:txBody>
          <a:bodyPr/>
          <a:lstStyle/>
          <a:p>
            <a:r>
              <a:rPr lang="en-US" dirty="0" smtClean="0"/>
              <a:t>Example 2: faculty e spar01</a:t>
            </a:r>
            <a:endParaRPr lang="en-US" dirty="0"/>
          </a:p>
        </p:txBody>
      </p:sp>
      <p:pic>
        <p:nvPicPr>
          <p:cNvPr id="2050" name="Picture 2" descr="\\polonium\users$\Folders\bzern\Pictures\Faculty E SPAR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204" y="1752600"/>
            <a:ext cx="8535592" cy="466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266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lvl="0" indent="0">
              <a:buNone/>
            </a:pPr>
            <a:r>
              <a:rPr lang="en-US" sz="1600" b="1" dirty="0"/>
              <a:t>Facts regarding Faculty </a:t>
            </a:r>
            <a:r>
              <a:rPr lang="en-US" sz="1600" b="1" dirty="0" smtClean="0"/>
              <a:t>E SPAR 01</a:t>
            </a:r>
            <a:r>
              <a:rPr lang="en-US" sz="1600" dirty="0" smtClean="0"/>
              <a:t>:</a:t>
            </a:r>
            <a:endParaRPr lang="en-US" sz="1600" dirty="0"/>
          </a:p>
          <a:p>
            <a:pPr lvl="0"/>
            <a:r>
              <a:rPr lang="en-US" sz="1400" dirty="0" smtClean="0"/>
              <a:t>Cap </a:t>
            </a:r>
            <a:r>
              <a:rPr lang="en-US" sz="1400" dirty="0"/>
              <a:t>Eligible.</a:t>
            </a:r>
          </a:p>
          <a:p>
            <a:pPr lvl="0"/>
            <a:r>
              <a:rPr lang="en-US" sz="1400" dirty="0"/>
              <a:t>Initial distribution: </a:t>
            </a:r>
            <a:r>
              <a:rPr lang="en-US" sz="1400" dirty="0" smtClean="0"/>
              <a:t>100</a:t>
            </a:r>
            <a:r>
              <a:rPr lang="en-US" sz="1400" dirty="0"/>
              <a:t>% to departmental account </a:t>
            </a:r>
            <a:r>
              <a:rPr lang="en-US" sz="1400" dirty="0" smtClean="0"/>
              <a:t>for </a:t>
            </a:r>
            <a:r>
              <a:rPr lang="en-US" sz="1400" dirty="0"/>
              <a:t>the entire period of performance, September through December.</a:t>
            </a:r>
          </a:p>
          <a:p>
            <a:pPr lvl="0"/>
            <a:r>
              <a:rPr lang="en-US" sz="1400" dirty="0" smtClean="0"/>
              <a:t>New DHHS </a:t>
            </a:r>
            <a:r>
              <a:rPr lang="en-US" sz="1400" dirty="0"/>
              <a:t>sponsored project, </a:t>
            </a:r>
            <a:r>
              <a:rPr lang="en-US" sz="1400" dirty="0" smtClean="0"/>
              <a:t>20</a:t>
            </a:r>
            <a:r>
              <a:rPr lang="en-US" sz="1400" dirty="0"/>
              <a:t>% of his effort beginning </a:t>
            </a:r>
            <a:r>
              <a:rPr lang="en-US" sz="1400" dirty="0" smtClean="0"/>
              <a:t>September </a:t>
            </a:r>
            <a:r>
              <a:rPr lang="en-US" sz="1400" dirty="0"/>
              <a:t>1</a:t>
            </a:r>
            <a:r>
              <a:rPr lang="en-US" sz="1400" baseline="30000" dirty="0"/>
              <a:t>st</a:t>
            </a:r>
            <a:r>
              <a:rPr lang="en-US" sz="1400" dirty="0"/>
              <a:t>.  </a:t>
            </a:r>
          </a:p>
          <a:p>
            <a:pPr marL="45720" lvl="0" indent="0">
              <a:buNone/>
            </a:pPr>
            <a:endParaRPr lang="en-US" dirty="0"/>
          </a:p>
          <a:p>
            <a:pPr marL="45720" indent="0">
              <a:buNone/>
            </a:pPr>
            <a:r>
              <a:rPr lang="en-US" sz="1600" b="1" dirty="0"/>
              <a:t>Steps to update his SPAR for new award:</a:t>
            </a:r>
          </a:p>
          <a:p>
            <a:pPr marL="502920" indent="-457200">
              <a:buFont typeface="+mj-lt"/>
              <a:buAutoNum type="arabicPeriod"/>
            </a:pPr>
            <a:r>
              <a:rPr lang="en-US" sz="1400" dirty="0" smtClean="0"/>
              <a:t>Click on Actual effort % field on line 1 and change from 100% to 80% to allow for grant effort.</a:t>
            </a:r>
          </a:p>
          <a:p>
            <a:pPr marL="502920" indent="-457200">
              <a:buFont typeface="+mj-lt"/>
              <a:buAutoNum type="arabicPeriod"/>
            </a:pPr>
            <a:r>
              <a:rPr lang="en-US" sz="1400" dirty="0" smtClean="0"/>
              <a:t>Click on ‘New’ box on line 2 to enter regular sponsored project line. Confirm dates are Sep 1 – Dec 31, enter 05 account number, and 20% actual effort, OK.</a:t>
            </a:r>
          </a:p>
          <a:p>
            <a:pPr marL="502920" indent="-457200">
              <a:buFont typeface="+mj-lt"/>
              <a:buAutoNum type="arabicPeriod"/>
            </a:pPr>
            <a:r>
              <a:rPr lang="en-US" sz="1400" dirty="0" smtClean="0"/>
              <a:t>Check in Cap Acct box indicates subject to MCS.  Change cost share code on line 2 from ‘N’ to ‘M’.</a:t>
            </a:r>
          </a:p>
          <a:p>
            <a:pPr marL="502920" indent="-457200">
              <a:buFont typeface="+mj-lt"/>
              <a:buAutoNum type="arabicPeriod"/>
            </a:pPr>
            <a:r>
              <a:rPr lang="en-US" sz="1400" dirty="0" smtClean="0"/>
              <a:t>Highlight the recipient line 1 to establish the cost share relationship and click the ‘New’ box in the Cost Sharing for Effort Reporting section.  Pop-up box dates agree with recipient dates, enter 05 account number from line 2 with ‘V’ cost share code.  Place cursor in CS% field and click </a:t>
            </a:r>
            <a:r>
              <a:rPr lang="en-US" sz="1400" dirty="0" err="1" smtClean="0"/>
              <a:t>Calc</a:t>
            </a:r>
            <a:r>
              <a:rPr lang="en-US" sz="1400" dirty="0" smtClean="0"/>
              <a:t> MCS button. Refresh and Save.</a:t>
            </a:r>
          </a:p>
          <a:p>
            <a:pPr marL="502920" indent="-457200">
              <a:buFont typeface="+mj-lt"/>
              <a:buAutoNum type="arabicPeriod"/>
            </a:pPr>
            <a:endParaRPr lang="en-US" sz="1400" dirty="0" smtClean="0"/>
          </a:p>
          <a:p>
            <a:pPr marL="502920" indent="-457200">
              <a:buFont typeface="+mj-lt"/>
              <a:buAutoNum type="arabicPeriod"/>
            </a:pPr>
            <a:endParaRPr lang="en-US" sz="1400" dirty="0"/>
          </a:p>
        </p:txBody>
      </p:sp>
      <p:sp>
        <p:nvSpPr>
          <p:cNvPr id="3" name="Slide Number Placeholder 2"/>
          <p:cNvSpPr>
            <a:spLocks noGrp="1"/>
          </p:cNvSpPr>
          <p:nvPr>
            <p:ph type="sldNum" sz="quarter" idx="12"/>
          </p:nvPr>
        </p:nvSpPr>
        <p:spPr/>
        <p:txBody>
          <a:bodyPr/>
          <a:lstStyle/>
          <a:p>
            <a:fld id="{32F3CBDB-8AAF-45D3-91EC-F4A013974383}" type="slidenum">
              <a:rPr lang="en-US" smtClean="0"/>
              <a:t>24</a:t>
            </a:fld>
            <a:endParaRPr lang="en-US"/>
          </a:p>
        </p:txBody>
      </p:sp>
      <p:sp>
        <p:nvSpPr>
          <p:cNvPr id="4" name="Title 3"/>
          <p:cNvSpPr>
            <a:spLocks noGrp="1"/>
          </p:cNvSpPr>
          <p:nvPr>
            <p:ph type="title"/>
          </p:nvPr>
        </p:nvSpPr>
        <p:spPr/>
        <p:txBody>
          <a:bodyPr/>
          <a:lstStyle/>
          <a:p>
            <a:r>
              <a:rPr lang="en-US" dirty="0" smtClean="0"/>
              <a:t>Example 2 details</a:t>
            </a:r>
            <a:endParaRPr lang="en-US" dirty="0"/>
          </a:p>
        </p:txBody>
      </p:sp>
    </p:spTree>
    <p:extLst>
      <p:ext uri="{BB962C8B-B14F-4D97-AF65-F5344CB8AC3E}">
        <p14:creationId xmlns:p14="http://schemas.microsoft.com/office/powerpoint/2010/main" val="3714933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fld id="{32F3CBDB-8AAF-45D3-91EC-F4A013974383}" type="slidenum">
              <a:rPr lang="en-US" smtClean="0"/>
              <a:t>25</a:t>
            </a:fld>
            <a:endParaRPr lang="en-US"/>
          </a:p>
        </p:txBody>
      </p:sp>
      <p:sp>
        <p:nvSpPr>
          <p:cNvPr id="4" name="Title 3"/>
          <p:cNvSpPr>
            <a:spLocks noGrp="1"/>
          </p:cNvSpPr>
          <p:nvPr>
            <p:ph type="title"/>
          </p:nvPr>
        </p:nvSpPr>
        <p:spPr/>
        <p:txBody>
          <a:bodyPr/>
          <a:lstStyle/>
          <a:p>
            <a:r>
              <a:rPr lang="en-US" dirty="0" smtClean="0"/>
              <a:t>Example 3: faculty e spar02</a:t>
            </a:r>
            <a:endParaRPr lang="en-US" dirty="0"/>
          </a:p>
        </p:txBody>
      </p:sp>
      <p:pic>
        <p:nvPicPr>
          <p:cNvPr id="3074" name="Picture 2" descr="\\polonium\users$\Folders\bzern\Pictures\Faculty E SPAR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204" y="1676400"/>
            <a:ext cx="8535592"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591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 lvl="0" indent="0">
              <a:buNone/>
            </a:pPr>
            <a:r>
              <a:rPr lang="en-US" sz="1600" b="1" dirty="0"/>
              <a:t>Facts regarding Faculty E SPAR </a:t>
            </a:r>
            <a:r>
              <a:rPr lang="en-US" sz="1600" b="1" dirty="0" smtClean="0"/>
              <a:t>02</a:t>
            </a:r>
            <a:r>
              <a:rPr lang="en-US" sz="1600" dirty="0" smtClean="0"/>
              <a:t>:</a:t>
            </a:r>
            <a:endParaRPr lang="en-US" sz="1600" dirty="0"/>
          </a:p>
          <a:p>
            <a:pPr lvl="0"/>
            <a:r>
              <a:rPr lang="en-US" sz="1400" dirty="0"/>
              <a:t>Cap Eligible.</a:t>
            </a:r>
          </a:p>
          <a:p>
            <a:pPr lvl="0"/>
            <a:r>
              <a:rPr lang="en-US" sz="1400" dirty="0"/>
              <a:t>Initial distribution: 100% to departmental account for the entire period of performance, September through December.</a:t>
            </a:r>
          </a:p>
          <a:p>
            <a:pPr lvl="0"/>
            <a:r>
              <a:rPr lang="en-US" sz="1400" dirty="0"/>
              <a:t>New DHHS sponsored project, </a:t>
            </a:r>
            <a:r>
              <a:rPr lang="en-US" sz="1400" dirty="0" smtClean="0"/>
              <a:t>30% </a:t>
            </a:r>
            <a:r>
              <a:rPr lang="en-US" sz="1400" dirty="0"/>
              <a:t>effort beginning </a:t>
            </a:r>
            <a:r>
              <a:rPr lang="en-US" sz="1400" dirty="0" smtClean="0"/>
              <a:t>November 1</a:t>
            </a:r>
            <a:r>
              <a:rPr lang="en-US" sz="1400" baseline="30000" dirty="0" smtClean="0"/>
              <a:t>st</a:t>
            </a:r>
            <a:r>
              <a:rPr lang="en-US" sz="1400" dirty="0" smtClean="0"/>
              <a:t>, MCS required.  </a:t>
            </a:r>
            <a:endParaRPr lang="en-US" sz="1400" dirty="0"/>
          </a:p>
          <a:p>
            <a:pPr marL="45720" lvl="0" indent="0">
              <a:buNone/>
            </a:pPr>
            <a:endParaRPr lang="en-US" dirty="0"/>
          </a:p>
          <a:p>
            <a:pPr marL="45720" indent="0">
              <a:buNone/>
            </a:pPr>
            <a:r>
              <a:rPr lang="en-US" sz="1600" b="1" dirty="0"/>
              <a:t>Steps to update his SPAR for new </a:t>
            </a:r>
            <a:r>
              <a:rPr lang="en-US" sz="1600" b="1" dirty="0" smtClean="0"/>
              <a:t>award:</a:t>
            </a:r>
          </a:p>
          <a:p>
            <a:pPr marL="388620" indent="-342900">
              <a:buFont typeface="+mj-lt"/>
              <a:buAutoNum type="arabicPeriod"/>
            </a:pPr>
            <a:r>
              <a:rPr lang="en-US" sz="1400" dirty="0" smtClean="0"/>
              <a:t>Click on line 1 End Date and change to Oct 31.  This is necessary to start new department line with dates consistent with DHHS sponsored project.</a:t>
            </a:r>
          </a:p>
          <a:p>
            <a:pPr marL="388620" indent="-342900">
              <a:buFont typeface="+mj-lt"/>
              <a:buAutoNum type="arabicPeriod"/>
            </a:pPr>
            <a:r>
              <a:rPr lang="en-US" sz="1400" dirty="0" smtClean="0"/>
              <a:t>Create new </a:t>
            </a:r>
            <a:r>
              <a:rPr lang="en-US" sz="1400" dirty="0" err="1" smtClean="0"/>
              <a:t>dept</a:t>
            </a:r>
            <a:r>
              <a:rPr lang="en-US" sz="1400" dirty="0" smtClean="0"/>
              <a:t>/recipient line. Click ‘New’ box on line 2. In pop-up box enter Start Date of Nov 1 and End Date of Dec 31, department account #, and 70% Actual effort. Click OK.</a:t>
            </a:r>
          </a:p>
          <a:p>
            <a:pPr marL="388620" indent="-342900">
              <a:buFont typeface="+mj-lt"/>
              <a:buAutoNum type="arabicPeriod"/>
            </a:pPr>
            <a:r>
              <a:rPr lang="en-US" sz="1400" dirty="0" smtClean="0"/>
              <a:t>Create sponsored project line.  Click ‘New’ box on line 3. In pop-up, confirm dates to be same as recipient line, enter project account # with ‘M’ cost share code since MCS applies, and Actual effort of 30%.  Click OK.</a:t>
            </a:r>
          </a:p>
          <a:p>
            <a:pPr marL="388620" indent="-342900">
              <a:buFont typeface="+mj-lt"/>
              <a:buAutoNum type="arabicPeriod"/>
            </a:pPr>
            <a:r>
              <a:rPr lang="en-US" sz="1400" dirty="0" smtClean="0"/>
              <a:t>Create joint line. Highlight recipient line 2 to establish the cost share relationship and click the ‘New’ box in the Cost Sharing for Effort Reporting section.  Pop-up box dates agree with recipient dates, enter 05 account number from line 3 with ‘M’ cost share code. Place cursor in CS% field and click </a:t>
            </a:r>
            <a:r>
              <a:rPr lang="en-US" sz="1400" dirty="0" err="1" smtClean="0"/>
              <a:t>Calc</a:t>
            </a:r>
            <a:r>
              <a:rPr lang="en-US" sz="1400" dirty="0" smtClean="0"/>
              <a:t> MCS button. Refresh and Save.</a:t>
            </a:r>
          </a:p>
        </p:txBody>
      </p:sp>
      <p:sp>
        <p:nvSpPr>
          <p:cNvPr id="3" name="Slide Number Placeholder 2"/>
          <p:cNvSpPr>
            <a:spLocks noGrp="1"/>
          </p:cNvSpPr>
          <p:nvPr>
            <p:ph type="sldNum" sz="quarter" idx="12"/>
          </p:nvPr>
        </p:nvSpPr>
        <p:spPr/>
        <p:txBody>
          <a:bodyPr/>
          <a:lstStyle/>
          <a:p>
            <a:fld id="{32F3CBDB-8AAF-45D3-91EC-F4A013974383}" type="slidenum">
              <a:rPr lang="en-US" smtClean="0"/>
              <a:t>26</a:t>
            </a:fld>
            <a:endParaRPr lang="en-US"/>
          </a:p>
        </p:txBody>
      </p:sp>
      <p:sp>
        <p:nvSpPr>
          <p:cNvPr id="4" name="Title 3"/>
          <p:cNvSpPr>
            <a:spLocks noGrp="1"/>
          </p:cNvSpPr>
          <p:nvPr>
            <p:ph type="title"/>
          </p:nvPr>
        </p:nvSpPr>
        <p:spPr/>
        <p:txBody>
          <a:bodyPr/>
          <a:lstStyle/>
          <a:p>
            <a:r>
              <a:rPr lang="en-US" dirty="0" smtClean="0"/>
              <a:t>Example 3 details</a:t>
            </a:r>
            <a:endParaRPr lang="en-US" dirty="0"/>
          </a:p>
        </p:txBody>
      </p:sp>
    </p:spTree>
    <p:extLst>
      <p:ext uri="{BB962C8B-B14F-4D97-AF65-F5344CB8AC3E}">
        <p14:creationId xmlns:p14="http://schemas.microsoft.com/office/powerpoint/2010/main" val="649643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sz="1700" b="1" dirty="0"/>
              <a:t>New </a:t>
            </a:r>
            <a:r>
              <a:rPr lang="en-US" sz="1700" b="1" dirty="0" smtClean="0"/>
              <a:t>Budget Information:</a:t>
            </a:r>
            <a:endParaRPr lang="en-US" sz="1700" b="1" dirty="0"/>
          </a:p>
          <a:p>
            <a:r>
              <a:rPr lang="en-US" sz="1500" dirty="0"/>
              <a:t>Committed effort 30%</a:t>
            </a:r>
          </a:p>
          <a:p>
            <a:r>
              <a:rPr lang="en-US" sz="1500" dirty="0"/>
              <a:t>Salary support 25%, requiring 5% Voluntary Cost Sharing</a:t>
            </a:r>
          </a:p>
          <a:p>
            <a:endParaRPr lang="en-US" dirty="0"/>
          </a:p>
          <a:p>
            <a:pPr marL="45720" indent="0">
              <a:buNone/>
            </a:pPr>
            <a:r>
              <a:rPr lang="en-US" sz="1700" b="1" dirty="0"/>
              <a:t>Steps to update his SPAR to recognize Voluntary Cost Sharing:</a:t>
            </a:r>
          </a:p>
          <a:p>
            <a:pPr marL="388620" indent="-342900">
              <a:buFont typeface="+mj-lt"/>
              <a:buAutoNum type="arabicPeriod"/>
            </a:pPr>
            <a:r>
              <a:rPr lang="en-US" sz="1500" dirty="0" smtClean="0"/>
              <a:t>The Voluntary Cost Sharing requires a ‘V’ cost share code. Current sponsored project line requires ‘M’ code to satisfy MCS requirement. Need a second line to reflect Voluntary Cost Sharing.</a:t>
            </a:r>
          </a:p>
          <a:p>
            <a:pPr marL="388620" indent="-342900">
              <a:buFont typeface="+mj-lt"/>
              <a:buAutoNum type="arabicPeriod"/>
            </a:pPr>
            <a:r>
              <a:rPr lang="en-US" sz="1500" dirty="0" smtClean="0"/>
              <a:t>Click </a:t>
            </a:r>
            <a:r>
              <a:rPr lang="en-US" sz="1500" dirty="0"/>
              <a:t>‘New’ box on line </a:t>
            </a:r>
            <a:r>
              <a:rPr lang="en-US" sz="1500" dirty="0" smtClean="0"/>
              <a:t>4. </a:t>
            </a:r>
            <a:r>
              <a:rPr lang="en-US" sz="1500" dirty="0"/>
              <a:t>Verify that dates match </a:t>
            </a:r>
            <a:r>
              <a:rPr lang="en-US" sz="1500" dirty="0" smtClean="0"/>
              <a:t>recipient line 2. </a:t>
            </a:r>
            <a:r>
              <a:rPr lang="en-US" sz="1500" dirty="0"/>
              <a:t>Enter sponsored project account # with ‘V’ cost share code. Enter </a:t>
            </a:r>
            <a:r>
              <a:rPr lang="en-US" sz="1500" dirty="0" smtClean="0"/>
              <a:t>5% </a:t>
            </a:r>
            <a:r>
              <a:rPr lang="en-US" sz="1500" dirty="0"/>
              <a:t>Actual effort. Click OK</a:t>
            </a:r>
            <a:r>
              <a:rPr lang="en-US" sz="1500" dirty="0" smtClean="0"/>
              <a:t>.</a:t>
            </a:r>
          </a:p>
          <a:p>
            <a:pPr marL="388620" indent="-342900">
              <a:buFont typeface="+mj-lt"/>
              <a:buAutoNum type="arabicPeriod"/>
            </a:pPr>
            <a:r>
              <a:rPr lang="en-US" sz="1500" dirty="0" smtClean="0"/>
              <a:t>Place cursor in Actual% field on line 3 and change value to 25%. Reduction is necessary to properly state Actual effort for project when totaling lines 3&amp;4.</a:t>
            </a:r>
            <a:endParaRPr lang="en-US" sz="1500" dirty="0"/>
          </a:p>
          <a:p>
            <a:pPr marL="388620" indent="-342900">
              <a:buFont typeface="+mj-lt"/>
              <a:buAutoNum type="arabicPeriod"/>
            </a:pPr>
            <a:r>
              <a:rPr lang="en-US" sz="1500" dirty="0"/>
              <a:t>Highlight line </a:t>
            </a:r>
            <a:r>
              <a:rPr lang="en-US" sz="1500" dirty="0" smtClean="0"/>
              <a:t>2 </a:t>
            </a:r>
            <a:r>
              <a:rPr lang="en-US" sz="1500" dirty="0"/>
              <a:t>to identify recipient account.  Click ‘New’ box in Cost Sharing for Effort Reporting section to link recipient account to joint line.  In pop-up box, confirm dates, enter account # with ‘V’ code and 5% cost shared %.  Click </a:t>
            </a:r>
            <a:r>
              <a:rPr lang="en-US" sz="1500" dirty="0" smtClean="0"/>
              <a:t>OK, data transferred to new line 2.02.</a:t>
            </a:r>
            <a:endParaRPr lang="en-US" sz="1500" dirty="0"/>
          </a:p>
          <a:p>
            <a:pPr marL="388620" indent="-342900">
              <a:buFont typeface="+mj-lt"/>
              <a:buAutoNum type="arabicPeriod"/>
            </a:pPr>
            <a:r>
              <a:rPr lang="en-US" sz="1500" dirty="0"/>
              <a:t>Click Refresh/New </a:t>
            </a:r>
            <a:r>
              <a:rPr lang="en-US" sz="1500" dirty="0" err="1"/>
              <a:t>Pct</a:t>
            </a:r>
            <a:r>
              <a:rPr lang="en-US" sz="1500" dirty="0"/>
              <a:t> button to confirm SPAR is in balance.  Save.</a:t>
            </a:r>
          </a:p>
          <a:p>
            <a:pPr marL="45720" indent="0">
              <a:buNone/>
            </a:pPr>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27</a:t>
            </a:fld>
            <a:endParaRPr lang="en-US"/>
          </a:p>
        </p:txBody>
      </p:sp>
      <p:sp>
        <p:nvSpPr>
          <p:cNvPr id="4" name="Title 3"/>
          <p:cNvSpPr>
            <a:spLocks noGrp="1"/>
          </p:cNvSpPr>
          <p:nvPr>
            <p:ph type="title"/>
          </p:nvPr>
        </p:nvSpPr>
        <p:spPr/>
        <p:txBody>
          <a:bodyPr/>
          <a:lstStyle/>
          <a:p>
            <a:r>
              <a:rPr lang="en-US" dirty="0" smtClean="0"/>
              <a:t>Example 3 details (</a:t>
            </a:r>
            <a:r>
              <a:rPr lang="en-US" dirty="0" err="1" smtClean="0"/>
              <a:t>con’t</a:t>
            </a:r>
            <a:r>
              <a:rPr lang="en-US" dirty="0" smtClean="0"/>
              <a:t>)</a:t>
            </a:r>
            <a:endParaRPr lang="en-US" dirty="0"/>
          </a:p>
        </p:txBody>
      </p:sp>
    </p:spTree>
    <p:extLst>
      <p:ext uri="{BB962C8B-B14F-4D97-AF65-F5344CB8AC3E}">
        <p14:creationId xmlns:p14="http://schemas.microsoft.com/office/powerpoint/2010/main" val="469661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copy an account number to a regular SPAR line:</a:t>
            </a:r>
          </a:p>
          <a:p>
            <a:pPr marL="777240" lvl="1" indent="-457200">
              <a:buFont typeface="+mj-lt"/>
              <a:buAutoNum type="arabicPeriod"/>
            </a:pPr>
            <a:r>
              <a:rPr lang="en-US" dirty="0" smtClean="0"/>
              <a:t>Highlight the account number to be copied, Press Ctrl-C</a:t>
            </a:r>
          </a:p>
          <a:p>
            <a:pPr marL="777240" lvl="1" indent="-457200">
              <a:buFont typeface="+mj-lt"/>
              <a:buAutoNum type="arabicPeriod"/>
            </a:pPr>
            <a:r>
              <a:rPr lang="en-US" dirty="0" smtClean="0"/>
              <a:t>Click ‘New’ box on next available line in Effort Reporting and Distribution section</a:t>
            </a:r>
          </a:p>
          <a:p>
            <a:pPr marL="777240" lvl="1" indent="-457200">
              <a:buFont typeface="+mj-lt"/>
              <a:buAutoNum type="arabicPeriod"/>
            </a:pPr>
            <a:r>
              <a:rPr lang="en-US" dirty="0" smtClean="0"/>
              <a:t>Place cursor in account number field in pop up box, Press Ctrl-V</a:t>
            </a:r>
          </a:p>
          <a:p>
            <a:pPr marL="320040" lvl="1" indent="0">
              <a:buNone/>
            </a:pPr>
            <a:endParaRPr lang="en-US" dirty="0"/>
          </a:p>
          <a:p>
            <a:r>
              <a:rPr lang="en-US" dirty="0" smtClean="0"/>
              <a:t>To copy an account number to a joint SPAR line:</a:t>
            </a:r>
          </a:p>
          <a:p>
            <a:pPr marL="708660" lvl="1" indent="-342900">
              <a:buFont typeface="+mj-lt"/>
              <a:buAutoNum type="arabicPeriod"/>
            </a:pPr>
            <a:r>
              <a:rPr lang="en-US" dirty="0" smtClean="0"/>
              <a:t>Highlight the account number to be copied, Press Ctrl-C</a:t>
            </a:r>
          </a:p>
          <a:p>
            <a:pPr marL="708660" lvl="1" indent="-342900">
              <a:buFont typeface="+mj-lt"/>
              <a:buAutoNum type="arabicPeriod"/>
            </a:pPr>
            <a:r>
              <a:rPr lang="en-US" dirty="0" smtClean="0"/>
              <a:t>Highlight the cost share recipient line</a:t>
            </a:r>
          </a:p>
          <a:p>
            <a:pPr marL="708660" lvl="1" indent="-342900">
              <a:buFont typeface="+mj-lt"/>
              <a:buAutoNum type="arabicPeriod"/>
            </a:pPr>
            <a:r>
              <a:rPr lang="en-US" dirty="0" smtClean="0"/>
              <a:t>Click ‘New’ box on the next available line in the Cost Sharing for Effort Reporting section</a:t>
            </a:r>
          </a:p>
          <a:p>
            <a:pPr marL="708660" lvl="1" indent="-342900">
              <a:buFont typeface="+mj-lt"/>
              <a:buAutoNum type="arabicPeriod"/>
            </a:pPr>
            <a:r>
              <a:rPr lang="en-US" dirty="0" smtClean="0"/>
              <a:t>Place cursor in account number field in pop up box, Press Ctrl-V</a:t>
            </a:r>
          </a:p>
        </p:txBody>
      </p:sp>
      <p:sp>
        <p:nvSpPr>
          <p:cNvPr id="3" name="Slide Number Placeholder 2"/>
          <p:cNvSpPr>
            <a:spLocks noGrp="1"/>
          </p:cNvSpPr>
          <p:nvPr>
            <p:ph type="sldNum" sz="quarter" idx="12"/>
          </p:nvPr>
        </p:nvSpPr>
        <p:spPr/>
        <p:txBody>
          <a:bodyPr/>
          <a:lstStyle/>
          <a:p>
            <a:fld id="{32F3CBDB-8AAF-45D3-91EC-F4A013974383}" type="slidenum">
              <a:rPr lang="en-US" smtClean="0"/>
              <a:t>28</a:t>
            </a:fld>
            <a:endParaRPr lang="en-US"/>
          </a:p>
        </p:txBody>
      </p:sp>
      <p:sp>
        <p:nvSpPr>
          <p:cNvPr id="4" name="Title 3"/>
          <p:cNvSpPr>
            <a:spLocks noGrp="1"/>
          </p:cNvSpPr>
          <p:nvPr>
            <p:ph type="title"/>
          </p:nvPr>
        </p:nvSpPr>
        <p:spPr/>
        <p:txBody>
          <a:bodyPr/>
          <a:lstStyle/>
          <a:p>
            <a:r>
              <a:rPr lang="en-US" dirty="0" smtClean="0"/>
              <a:t>Instructions for copying account #</a:t>
            </a:r>
            <a:endParaRPr lang="en-US" dirty="0"/>
          </a:p>
        </p:txBody>
      </p:sp>
    </p:spTree>
    <p:extLst>
      <p:ext uri="{BB962C8B-B14F-4D97-AF65-F5344CB8AC3E}">
        <p14:creationId xmlns:p14="http://schemas.microsoft.com/office/powerpoint/2010/main" val="28067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fontScale="70000" lnSpcReduction="20000"/>
          </a:bodyPr>
          <a:lstStyle/>
          <a:p>
            <a:pPr marL="45720" indent="0">
              <a:buNone/>
            </a:pPr>
            <a:endParaRPr lang="en-US" dirty="0" smtClean="0"/>
          </a:p>
          <a:p>
            <a:r>
              <a:rPr lang="en-US" dirty="0" smtClean="0"/>
              <a:t>Cost Share Recipient Account – The institutional (entity 02 or 04) account or K-award account that absorbs the project costs not funded by the sponsor.</a:t>
            </a:r>
          </a:p>
          <a:p>
            <a:pPr marL="45720" indent="0">
              <a:buNone/>
            </a:pPr>
            <a:endParaRPr lang="en-US" dirty="0" smtClean="0"/>
          </a:p>
          <a:p>
            <a:r>
              <a:rPr lang="en-US" dirty="0"/>
              <a:t>Cap Eligible Employee – </a:t>
            </a:r>
            <a:r>
              <a:rPr lang="en-US" dirty="0" smtClean="0"/>
              <a:t>An employee identified by the SPAR application </a:t>
            </a:r>
            <a:r>
              <a:rPr lang="en-US" dirty="0"/>
              <a:t>whose annualized salary exceeds the DHHS salary </a:t>
            </a:r>
            <a:r>
              <a:rPr lang="en-US" dirty="0" smtClean="0"/>
              <a:t>cap.</a:t>
            </a:r>
          </a:p>
          <a:p>
            <a:endParaRPr lang="en-US" dirty="0"/>
          </a:p>
          <a:p>
            <a:r>
              <a:rPr lang="en-US" dirty="0"/>
              <a:t>Cap Account – A sponsored project account identified by the SPAR application as being subject to a sponsor-imposed salary cap.</a:t>
            </a:r>
          </a:p>
          <a:p>
            <a:pPr marL="45720" indent="0">
              <a:buNone/>
            </a:pPr>
            <a:endParaRPr lang="en-US" dirty="0" smtClean="0"/>
          </a:p>
          <a:p>
            <a:r>
              <a:rPr lang="en-US" dirty="0" smtClean="0"/>
              <a:t>Mandatory Cost Sharing (MCS) – That portion of an employee’s salary that exceeds the sponsor imposed salary restriction and must be cost shared to an institutional account as required by the agencies of the DHHS.</a:t>
            </a:r>
          </a:p>
          <a:p>
            <a:endParaRPr lang="en-US" dirty="0"/>
          </a:p>
          <a:p>
            <a:r>
              <a:rPr lang="en-US" dirty="0" smtClean="0"/>
              <a:t>Regular Line - </a:t>
            </a:r>
            <a:r>
              <a:rPr lang="en-US" dirty="0"/>
              <a:t>Any of the lines entered in the Effort Reporting and Distribution section of the SPAR screen </a:t>
            </a:r>
            <a:r>
              <a:rPr lang="en-US" dirty="0" smtClean="0"/>
              <a:t>which </a:t>
            </a:r>
            <a:r>
              <a:rPr lang="en-US" dirty="0"/>
              <a:t>include Actual and Distributed effort percentages.</a:t>
            </a:r>
            <a:endParaRPr lang="en-US" dirty="0" smtClean="0"/>
          </a:p>
          <a:p>
            <a:pPr marL="45720" indent="0">
              <a:buNone/>
            </a:pPr>
            <a:endParaRPr lang="en-US" dirty="0"/>
          </a:p>
          <a:p>
            <a:r>
              <a:rPr lang="en-US" dirty="0" smtClean="0"/>
              <a:t>Joint Line - </a:t>
            </a:r>
            <a:r>
              <a:rPr lang="en-US" dirty="0"/>
              <a:t>Any of the lines entered in the Cost Sharing for Effort Reporting section of the SPAR screen </a:t>
            </a:r>
            <a:r>
              <a:rPr lang="en-US" dirty="0" smtClean="0"/>
              <a:t>which </a:t>
            </a:r>
            <a:r>
              <a:rPr lang="en-US" dirty="0"/>
              <a:t>identify cost sharing relationships and the percentage of effort </a:t>
            </a:r>
            <a:r>
              <a:rPr lang="en-US" dirty="0" smtClean="0"/>
              <a:t>to be cost </a:t>
            </a:r>
            <a:r>
              <a:rPr lang="en-US" dirty="0"/>
              <a:t>shared</a:t>
            </a:r>
            <a:r>
              <a:rPr lang="en-US" dirty="0" smtClean="0"/>
              <a:t>.  Only Entity 05 accounts may be entered on joint lines.</a:t>
            </a:r>
          </a:p>
          <a:p>
            <a:endParaRPr lang="en-US" dirty="0"/>
          </a:p>
          <a:p>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3</a:t>
            </a:fld>
            <a:endParaRPr lang="en-US"/>
          </a:p>
        </p:txBody>
      </p:sp>
      <p:sp>
        <p:nvSpPr>
          <p:cNvPr id="4" name="Title 3"/>
          <p:cNvSpPr>
            <a:spLocks noGrp="1"/>
          </p:cNvSpPr>
          <p:nvPr>
            <p:ph type="title"/>
          </p:nvPr>
        </p:nvSpPr>
        <p:spPr/>
        <p:txBody>
          <a:bodyPr/>
          <a:lstStyle/>
          <a:p>
            <a:r>
              <a:rPr lang="en-US" dirty="0" smtClean="0"/>
              <a:t>Cost Share terms</a:t>
            </a:r>
            <a:endParaRPr lang="en-US" dirty="0"/>
          </a:p>
        </p:txBody>
      </p:sp>
    </p:spTree>
    <p:extLst>
      <p:ext uri="{BB962C8B-B14F-4D97-AF65-F5344CB8AC3E}">
        <p14:creationId xmlns:p14="http://schemas.microsoft.com/office/powerpoint/2010/main" val="648698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382001" cy="4681729"/>
          </a:xfrm>
        </p:spPr>
        <p:txBody>
          <a:bodyPr>
            <a:normAutofit/>
          </a:bodyPr>
          <a:lstStyle/>
          <a:p>
            <a:r>
              <a:rPr lang="en-US" dirty="0" smtClean="0"/>
              <a:t>DHHS Mandated Salary Cap (Mandatory Cost Sharing)</a:t>
            </a:r>
          </a:p>
          <a:p>
            <a:pPr lvl="1"/>
            <a:r>
              <a:rPr lang="en-US" dirty="0" smtClean="0"/>
              <a:t>The length of a faculty member’s appointment must be considered when determining who is subject to the salary cap restriction, as follows:</a:t>
            </a:r>
          </a:p>
          <a:p>
            <a:pPr marL="365760" lvl="1" indent="0">
              <a:buNone/>
            </a:pPr>
            <a:r>
              <a:rPr lang="en-US" dirty="0" smtClean="0"/>
              <a:t>  </a:t>
            </a:r>
            <a:r>
              <a:rPr lang="en-US" u="sng" dirty="0" smtClean="0"/>
              <a:t>Length of Appointment</a:t>
            </a:r>
            <a:r>
              <a:rPr lang="en-US" dirty="0" smtClean="0"/>
              <a:t>		</a:t>
            </a:r>
            <a:r>
              <a:rPr lang="en-US" u="sng" dirty="0" smtClean="0"/>
              <a:t>Salary Limit</a:t>
            </a:r>
          </a:p>
          <a:p>
            <a:pPr lvl="2"/>
            <a:r>
              <a:rPr lang="en-US" dirty="0" smtClean="0"/>
              <a:t>12-Month				$179,700</a:t>
            </a:r>
          </a:p>
          <a:p>
            <a:pPr lvl="2"/>
            <a:r>
              <a:rPr lang="en-US" dirty="0" smtClean="0"/>
              <a:t>10-Month				$149,750</a:t>
            </a:r>
          </a:p>
          <a:p>
            <a:pPr lvl="2"/>
            <a:r>
              <a:rPr lang="en-US" dirty="0" smtClean="0"/>
              <a:t>9-Month				$134,775</a:t>
            </a:r>
          </a:p>
          <a:p>
            <a:pPr lvl="2"/>
            <a:r>
              <a:rPr lang="en-US" dirty="0" smtClean="0"/>
              <a:t>8-Month				$119,800</a:t>
            </a:r>
          </a:p>
          <a:p>
            <a:pPr marL="640080" lvl="2" indent="0">
              <a:buNone/>
            </a:pPr>
            <a:endParaRPr lang="en-US" dirty="0" smtClean="0"/>
          </a:p>
          <a:p>
            <a:pPr lvl="1"/>
            <a:r>
              <a:rPr lang="en-US" dirty="0" smtClean="0"/>
              <a:t>Part-time positions must be adjusted to reflect salary at 1 Full Time Equivalent for comparison to salary cap limits.</a:t>
            </a:r>
          </a:p>
          <a:p>
            <a:pPr marL="365760" lvl="1" indent="0">
              <a:buNone/>
            </a:pPr>
            <a:endParaRPr lang="en-US" dirty="0" smtClean="0"/>
          </a:p>
          <a:p>
            <a:pPr lvl="1"/>
            <a:r>
              <a:rPr lang="en-US" dirty="0" smtClean="0"/>
              <a:t>Any salary paid over the limit must be cost shared to an institutional account.</a:t>
            </a:r>
          </a:p>
          <a:p>
            <a:pPr marL="640080" lvl="2" indent="0">
              <a:buNone/>
            </a:pPr>
            <a:endParaRPr lang="en-US" dirty="0" smtClean="0"/>
          </a:p>
        </p:txBody>
      </p:sp>
      <p:sp>
        <p:nvSpPr>
          <p:cNvPr id="4" name="Slide Number Placeholder 3"/>
          <p:cNvSpPr>
            <a:spLocks noGrp="1"/>
          </p:cNvSpPr>
          <p:nvPr>
            <p:ph type="sldNum" sz="quarter" idx="12"/>
          </p:nvPr>
        </p:nvSpPr>
        <p:spPr/>
        <p:txBody>
          <a:bodyPr/>
          <a:lstStyle/>
          <a:p>
            <a:fld id="{32F3CBDB-8AAF-45D3-91EC-F4A013974383}" type="slidenum">
              <a:rPr lang="en-US" smtClean="0"/>
              <a:t>4</a:t>
            </a:fld>
            <a:endParaRPr lang="en-US"/>
          </a:p>
        </p:txBody>
      </p:sp>
      <p:sp>
        <p:nvSpPr>
          <p:cNvPr id="3" name="Title 2"/>
          <p:cNvSpPr>
            <a:spLocks noGrp="1"/>
          </p:cNvSpPr>
          <p:nvPr>
            <p:ph type="title"/>
          </p:nvPr>
        </p:nvSpPr>
        <p:spPr/>
        <p:txBody>
          <a:bodyPr/>
          <a:lstStyle/>
          <a:p>
            <a:r>
              <a:rPr lang="en-US" dirty="0" smtClean="0"/>
              <a:t>Situations requiring</a:t>
            </a:r>
            <a:br>
              <a:rPr lang="en-US" dirty="0" smtClean="0"/>
            </a:br>
            <a:r>
              <a:rPr lang="en-US" dirty="0" smtClean="0"/>
              <a:t>Mandatory cost sharing</a:t>
            </a:r>
            <a:endParaRPr lang="en-US" dirty="0"/>
          </a:p>
        </p:txBody>
      </p:sp>
    </p:spTree>
    <p:extLst>
      <p:ext uri="{BB962C8B-B14F-4D97-AF65-F5344CB8AC3E}">
        <p14:creationId xmlns:p14="http://schemas.microsoft.com/office/powerpoint/2010/main" val="1915367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b="1" u="sng" dirty="0" smtClean="0"/>
              <a:t>Scenario – Jane Doe:</a:t>
            </a:r>
          </a:p>
          <a:p>
            <a:r>
              <a:rPr lang="en-US" dirty="0" smtClean="0"/>
              <a:t>8-Month Appointment</a:t>
            </a:r>
          </a:p>
          <a:p>
            <a:r>
              <a:rPr lang="en-US" dirty="0" smtClean="0"/>
              <a:t>Part-time, 50% Full Time Equivalent (FTE)</a:t>
            </a:r>
          </a:p>
          <a:p>
            <a:r>
              <a:rPr lang="en-US" dirty="0" smtClean="0"/>
              <a:t>Institutional Base Salary, ‘IBS’ (contract salary + any administrative supplements) = $60,000</a:t>
            </a:r>
          </a:p>
          <a:p>
            <a:pPr marL="45720" indent="0">
              <a:buNone/>
            </a:pPr>
            <a:endParaRPr lang="en-US" dirty="0" smtClean="0"/>
          </a:p>
          <a:p>
            <a:pPr marL="45720" indent="0">
              <a:buNone/>
            </a:pPr>
            <a:r>
              <a:rPr lang="en-US" u="sng" dirty="0" smtClean="0"/>
              <a:t>Monthly salary</a:t>
            </a:r>
          </a:p>
          <a:p>
            <a:pPr marL="45720" indent="0">
              <a:buNone/>
            </a:pPr>
            <a:r>
              <a:rPr lang="en-US" dirty="0" smtClean="0"/>
              <a:t>	$60,000 / 8 = $7,500</a:t>
            </a:r>
          </a:p>
          <a:p>
            <a:pPr marL="45720" indent="0">
              <a:buNone/>
            </a:pPr>
            <a:r>
              <a:rPr lang="en-US" u="sng" dirty="0" smtClean="0"/>
              <a:t>Annualized salary</a:t>
            </a:r>
          </a:p>
          <a:p>
            <a:pPr marL="45720" indent="0">
              <a:buNone/>
            </a:pPr>
            <a:r>
              <a:rPr lang="en-US" dirty="0" smtClean="0"/>
              <a:t>	$7,500 X 12 = $90,000</a:t>
            </a:r>
          </a:p>
          <a:p>
            <a:pPr marL="45720" indent="0">
              <a:buNone/>
            </a:pPr>
            <a:r>
              <a:rPr lang="en-US" u="sng" dirty="0" smtClean="0"/>
              <a:t>Annualized salary adjusted to 1 FTE</a:t>
            </a:r>
          </a:p>
          <a:p>
            <a:pPr marL="45720" indent="0">
              <a:buNone/>
            </a:pPr>
            <a:r>
              <a:rPr lang="en-US" dirty="0" smtClean="0"/>
              <a:t>	$90,000 / .50 = $180,000</a:t>
            </a:r>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5</a:t>
            </a:fld>
            <a:endParaRPr lang="en-US"/>
          </a:p>
        </p:txBody>
      </p:sp>
      <p:sp>
        <p:nvSpPr>
          <p:cNvPr id="4" name="Title 3"/>
          <p:cNvSpPr>
            <a:spLocks noGrp="1"/>
          </p:cNvSpPr>
          <p:nvPr>
            <p:ph type="title"/>
          </p:nvPr>
        </p:nvSpPr>
        <p:spPr/>
        <p:txBody>
          <a:bodyPr/>
          <a:lstStyle/>
          <a:p>
            <a:r>
              <a:rPr lang="en-US" dirty="0" smtClean="0"/>
              <a:t>Example of cap eligible calculation</a:t>
            </a:r>
            <a:endParaRPr lang="en-US" dirty="0"/>
          </a:p>
        </p:txBody>
      </p:sp>
    </p:spTree>
    <p:extLst>
      <p:ext uri="{BB962C8B-B14F-4D97-AF65-F5344CB8AC3E}">
        <p14:creationId xmlns:p14="http://schemas.microsoft.com/office/powerpoint/2010/main" val="1521324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 indent="0">
              <a:buNone/>
            </a:pPr>
            <a:r>
              <a:rPr lang="en-US" b="1" u="sng" dirty="0" smtClean="0"/>
              <a:t>% </a:t>
            </a:r>
            <a:r>
              <a:rPr lang="en-US" b="1" u="sng" dirty="0"/>
              <a:t>of Actual Effort allowable on sponsored </a:t>
            </a:r>
            <a:r>
              <a:rPr lang="en-US" b="1" u="sng" dirty="0" smtClean="0"/>
              <a:t>project</a:t>
            </a:r>
          </a:p>
          <a:p>
            <a:pPr marL="45720" indent="0">
              <a:buNone/>
            </a:pPr>
            <a:r>
              <a:rPr lang="en-US" dirty="0" smtClean="0"/>
              <a:t>	Current </a:t>
            </a:r>
            <a:r>
              <a:rPr lang="en-US" dirty="0"/>
              <a:t>Cap Limit / Annualized Salary@1FTE </a:t>
            </a:r>
          </a:p>
          <a:p>
            <a:pPr marL="45720" indent="0">
              <a:buNone/>
            </a:pPr>
            <a:r>
              <a:rPr lang="en-US" dirty="0" smtClean="0"/>
              <a:t>		$</a:t>
            </a:r>
            <a:r>
              <a:rPr lang="en-US" dirty="0"/>
              <a:t>179,700 / $180,000 = 99.83</a:t>
            </a:r>
            <a:r>
              <a:rPr lang="en-US" dirty="0" smtClean="0"/>
              <a:t>%</a:t>
            </a:r>
          </a:p>
          <a:p>
            <a:pPr marL="45720" indent="0">
              <a:buNone/>
            </a:pPr>
            <a:endParaRPr lang="en-US" dirty="0"/>
          </a:p>
          <a:p>
            <a:r>
              <a:rPr lang="en-US" dirty="0"/>
              <a:t>This means that only 99.83% of whatever level of Actual Effort spent on a project can be charged to the project </a:t>
            </a:r>
            <a:r>
              <a:rPr lang="en-US" dirty="0" smtClean="0"/>
              <a:t>account.</a:t>
            </a:r>
          </a:p>
          <a:p>
            <a:pPr marL="45720" indent="0">
              <a:buNone/>
            </a:pPr>
            <a:endParaRPr lang="en-US" dirty="0" smtClean="0"/>
          </a:p>
          <a:p>
            <a:r>
              <a:rPr lang="en-US" dirty="0" smtClean="0"/>
              <a:t>In </a:t>
            </a:r>
            <a:r>
              <a:rPr lang="en-US" dirty="0"/>
              <a:t>this example, if this employee has 20% Actual effort for this project on the SPAR, </a:t>
            </a:r>
            <a:r>
              <a:rPr lang="en-US" dirty="0" smtClean="0"/>
              <a:t>the allowable, or distributed, </a:t>
            </a:r>
            <a:r>
              <a:rPr lang="en-US" dirty="0"/>
              <a:t>effort is </a:t>
            </a:r>
            <a:r>
              <a:rPr lang="en-US" dirty="0" smtClean="0"/>
              <a:t>20% X 99.83% or 19.96%.</a:t>
            </a:r>
          </a:p>
          <a:p>
            <a:pPr marL="45720" indent="0">
              <a:buNone/>
            </a:pPr>
            <a:endParaRPr lang="en-US" dirty="0" smtClean="0"/>
          </a:p>
          <a:p>
            <a:r>
              <a:rPr lang="en-US" dirty="0" smtClean="0"/>
              <a:t>The </a:t>
            </a:r>
            <a:r>
              <a:rPr lang="en-US" dirty="0"/>
              <a:t>difference of .04% is </a:t>
            </a:r>
            <a:r>
              <a:rPr lang="en-US" dirty="0" smtClean="0"/>
              <a:t>the required mandatory </a:t>
            </a:r>
            <a:r>
              <a:rPr lang="en-US" dirty="0"/>
              <a:t>cost shared </a:t>
            </a:r>
            <a:r>
              <a:rPr lang="en-US" dirty="0" smtClean="0"/>
              <a:t>percentage.</a:t>
            </a:r>
            <a:endParaRPr lang="en-US" dirty="0"/>
          </a:p>
          <a:p>
            <a:pPr marL="45720" indent="0">
              <a:buNone/>
            </a:pPr>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6</a:t>
            </a:fld>
            <a:endParaRPr lang="en-US"/>
          </a:p>
        </p:txBody>
      </p:sp>
      <p:sp>
        <p:nvSpPr>
          <p:cNvPr id="4" name="Title 3"/>
          <p:cNvSpPr>
            <a:spLocks noGrp="1"/>
          </p:cNvSpPr>
          <p:nvPr>
            <p:ph type="title"/>
          </p:nvPr>
        </p:nvSpPr>
        <p:spPr/>
        <p:txBody>
          <a:bodyPr/>
          <a:lstStyle/>
          <a:p>
            <a:r>
              <a:rPr lang="en-US" dirty="0" smtClean="0"/>
              <a:t>Allowable salary distribution</a:t>
            </a:r>
            <a:endParaRPr lang="en-US" dirty="0"/>
          </a:p>
        </p:txBody>
      </p:sp>
    </p:spTree>
    <p:extLst>
      <p:ext uri="{BB962C8B-B14F-4D97-AF65-F5344CB8AC3E}">
        <p14:creationId xmlns:p14="http://schemas.microsoft.com/office/powerpoint/2010/main" val="218264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r>
              <a:rPr lang="en-US" dirty="0" smtClean="0"/>
              <a:t>A template has been developed and is available on the Financial Compliance for Research website to assist you in  calculating MCS.  </a:t>
            </a:r>
          </a:p>
          <a:p>
            <a:pPr lvl="1"/>
            <a:r>
              <a:rPr lang="en-US" dirty="0" smtClean="0"/>
              <a:t>Enables you to determine MCS at various levels of effort.</a:t>
            </a:r>
          </a:p>
          <a:p>
            <a:pPr lvl="1"/>
            <a:r>
              <a:rPr lang="en-US" dirty="0" smtClean="0"/>
              <a:t>Calculates the monthly/annual cost of required cost sharing.</a:t>
            </a:r>
          </a:p>
          <a:p>
            <a:pPr lvl="1"/>
            <a:r>
              <a:rPr lang="en-US" dirty="0" smtClean="0"/>
              <a:t>Can be used at the proposal phase to project budgetary impact.</a:t>
            </a:r>
          </a:p>
          <a:p>
            <a:pPr lvl="1"/>
            <a:r>
              <a:rPr lang="en-US" dirty="0" smtClean="0"/>
              <a:t>Requires data entry of compensation information in fields highlighted in blue.  Error messages in the calculated columns will disappear as information is entered.</a:t>
            </a:r>
          </a:p>
          <a:p>
            <a:pPr lvl="1"/>
            <a:r>
              <a:rPr lang="en-US" dirty="0" smtClean="0"/>
              <a:t>The MCS Template is accessible at:   </a:t>
            </a:r>
            <a:r>
              <a:rPr lang="en-US" dirty="0" smtClean="0">
                <a:hlinkClick r:id="rId2"/>
              </a:rPr>
              <a:t>www.cfo.pitt.edu/fcr</a:t>
            </a:r>
            <a:endParaRPr lang="en-US" dirty="0" smtClean="0"/>
          </a:p>
          <a:p>
            <a:pPr lvl="1"/>
            <a:r>
              <a:rPr lang="en-US" dirty="0" smtClean="0"/>
              <a:t>An example of this template is provided on the next page.</a:t>
            </a:r>
          </a:p>
          <a:p>
            <a:pPr marL="365760" lvl="1" indent="0">
              <a:buNone/>
            </a:pPr>
            <a:endParaRPr lang="en-US" dirty="0" smtClean="0"/>
          </a:p>
        </p:txBody>
      </p:sp>
      <p:sp>
        <p:nvSpPr>
          <p:cNvPr id="3" name="Slide Number Placeholder 2"/>
          <p:cNvSpPr>
            <a:spLocks noGrp="1"/>
          </p:cNvSpPr>
          <p:nvPr>
            <p:ph type="sldNum" sz="quarter" idx="12"/>
          </p:nvPr>
        </p:nvSpPr>
        <p:spPr/>
        <p:txBody>
          <a:bodyPr/>
          <a:lstStyle/>
          <a:p>
            <a:fld id="{32F3CBDB-8AAF-45D3-91EC-F4A013974383}" type="slidenum">
              <a:rPr lang="en-US" smtClean="0"/>
              <a:t>7</a:t>
            </a:fld>
            <a:endParaRPr lang="en-US"/>
          </a:p>
        </p:txBody>
      </p:sp>
      <p:sp>
        <p:nvSpPr>
          <p:cNvPr id="4" name="Title 3"/>
          <p:cNvSpPr>
            <a:spLocks noGrp="1"/>
          </p:cNvSpPr>
          <p:nvPr>
            <p:ph type="title"/>
          </p:nvPr>
        </p:nvSpPr>
        <p:spPr/>
        <p:txBody>
          <a:bodyPr/>
          <a:lstStyle/>
          <a:p>
            <a:r>
              <a:rPr lang="en-US" dirty="0" smtClean="0"/>
              <a:t>MCS calculation template</a:t>
            </a:r>
            <a:endParaRPr lang="en-US" dirty="0"/>
          </a:p>
        </p:txBody>
      </p:sp>
    </p:spTree>
    <p:extLst>
      <p:ext uri="{BB962C8B-B14F-4D97-AF65-F5344CB8AC3E}">
        <p14:creationId xmlns:p14="http://schemas.microsoft.com/office/powerpoint/2010/main" val="139347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F3CBDB-8AAF-45D3-91EC-F4A013974383}" type="slidenum">
              <a:rPr lang="en-US" smtClean="0"/>
              <a:t>8</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 y="371475"/>
            <a:ext cx="8439150" cy="595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921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 devotes more effort to a project than there is funding to cover salary.  (Voluntary, Committed Cost Sharing</a:t>
            </a:r>
            <a:r>
              <a:rPr lang="en-US" dirty="0" smtClean="0"/>
              <a:t>)</a:t>
            </a:r>
          </a:p>
          <a:p>
            <a:pPr marL="45720" indent="0">
              <a:buNone/>
            </a:pPr>
            <a:endParaRPr lang="en-US" dirty="0"/>
          </a:p>
          <a:p>
            <a:pPr lvl="1"/>
            <a:r>
              <a:rPr lang="en-US" dirty="0"/>
              <a:t>Dr. Smith spends 30% of his time on sponsored project A</a:t>
            </a:r>
            <a:r>
              <a:rPr lang="en-US" dirty="0" smtClean="0"/>
              <a:t>.</a:t>
            </a:r>
          </a:p>
          <a:p>
            <a:pPr marL="365760" lvl="1" indent="0">
              <a:buNone/>
            </a:pPr>
            <a:endParaRPr lang="en-US" dirty="0"/>
          </a:p>
          <a:p>
            <a:pPr lvl="1"/>
            <a:r>
              <a:rPr lang="en-US" dirty="0"/>
              <a:t>Salary budget of project A provides only 20% of Dr. Smith’s salary</a:t>
            </a:r>
            <a:r>
              <a:rPr lang="en-US" dirty="0" smtClean="0"/>
              <a:t>.</a:t>
            </a:r>
          </a:p>
          <a:p>
            <a:pPr marL="365760" lvl="1" indent="0">
              <a:buNone/>
            </a:pPr>
            <a:endParaRPr lang="en-US" dirty="0"/>
          </a:p>
          <a:p>
            <a:pPr lvl="1"/>
            <a:r>
              <a:rPr lang="en-US" dirty="0"/>
              <a:t>SPAR must reflect 30% actual effort – 10% cost sharing to institutional account &amp; 20% </a:t>
            </a:r>
            <a:r>
              <a:rPr lang="en-US" dirty="0" smtClean="0"/>
              <a:t>distributed </a:t>
            </a:r>
            <a:r>
              <a:rPr lang="en-US" dirty="0"/>
              <a:t>effort to sponsored project A.</a:t>
            </a:r>
          </a:p>
          <a:p>
            <a:pPr lvl="2"/>
            <a:endParaRPr lang="en-US" dirty="0"/>
          </a:p>
          <a:p>
            <a:pPr marL="45720" indent="0">
              <a:buNone/>
            </a:pPr>
            <a:r>
              <a:rPr lang="en-US" dirty="0" smtClean="0"/>
              <a:t>	Actual Effort					30</a:t>
            </a:r>
          </a:p>
          <a:p>
            <a:pPr marL="45720" indent="0">
              <a:buNone/>
            </a:pPr>
            <a:r>
              <a:rPr lang="en-US" dirty="0"/>
              <a:t>	</a:t>
            </a:r>
            <a:r>
              <a:rPr lang="en-US" dirty="0" smtClean="0"/>
              <a:t>Level of Sponsor Funding		         - </a:t>
            </a:r>
            <a:r>
              <a:rPr lang="en-US" u="sng" dirty="0" smtClean="0"/>
              <a:t>20</a:t>
            </a:r>
          </a:p>
          <a:p>
            <a:pPr marL="45720" indent="0">
              <a:buNone/>
            </a:pPr>
            <a:r>
              <a:rPr lang="en-US" dirty="0"/>
              <a:t>	</a:t>
            </a:r>
            <a:r>
              <a:rPr lang="en-US" dirty="0" smtClean="0"/>
              <a:t>Voluntary Cost Share Requirement		10</a:t>
            </a:r>
            <a:endParaRPr lang="en-US" dirty="0"/>
          </a:p>
        </p:txBody>
      </p:sp>
      <p:sp>
        <p:nvSpPr>
          <p:cNvPr id="3" name="Slide Number Placeholder 2"/>
          <p:cNvSpPr>
            <a:spLocks noGrp="1"/>
          </p:cNvSpPr>
          <p:nvPr>
            <p:ph type="sldNum" sz="quarter" idx="12"/>
          </p:nvPr>
        </p:nvSpPr>
        <p:spPr/>
        <p:txBody>
          <a:bodyPr/>
          <a:lstStyle/>
          <a:p>
            <a:fld id="{32F3CBDB-8AAF-45D3-91EC-F4A013974383}" type="slidenum">
              <a:rPr lang="en-US" smtClean="0"/>
              <a:t>9</a:t>
            </a:fld>
            <a:endParaRPr lang="en-US"/>
          </a:p>
        </p:txBody>
      </p:sp>
      <p:sp>
        <p:nvSpPr>
          <p:cNvPr id="4" name="Title 3"/>
          <p:cNvSpPr>
            <a:spLocks noGrp="1"/>
          </p:cNvSpPr>
          <p:nvPr>
            <p:ph type="title"/>
          </p:nvPr>
        </p:nvSpPr>
        <p:spPr/>
        <p:txBody>
          <a:bodyPr/>
          <a:lstStyle/>
          <a:p>
            <a:r>
              <a:rPr lang="en-US" dirty="0" smtClean="0"/>
              <a:t>Situations requiring</a:t>
            </a:r>
            <a:br>
              <a:rPr lang="en-US" dirty="0" smtClean="0"/>
            </a:br>
            <a:r>
              <a:rPr lang="en-US" dirty="0" smtClean="0"/>
              <a:t>voluntary cost sharing</a:t>
            </a:r>
            <a:endParaRPr lang="en-US" dirty="0"/>
          </a:p>
        </p:txBody>
      </p:sp>
    </p:spTree>
    <p:extLst>
      <p:ext uri="{BB962C8B-B14F-4D97-AF65-F5344CB8AC3E}">
        <p14:creationId xmlns:p14="http://schemas.microsoft.com/office/powerpoint/2010/main" val="21495218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2449</TotalTime>
  <Words>2376</Words>
  <Application>Microsoft Office PowerPoint</Application>
  <PresentationFormat>On-screen Show (4:3)</PresentationFormat>
  <Paragraphs>230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Grid</vt:lpstr>
      <vt:lpstr>SPAR Cost Share  101</vt:lpstr>
      <vt:lpstr>Types of Cost Sharing</vt:lpstr>
      <vt:lpstr>Cost Share terms</vt:lpstr>
      <vt:lpstr>Situations requiring Mandatory cost sharing</vt:lpstr>
      <vt:lpstr>Example of cap eligible calculation</vt:lpstr>
      <vt:lpstr>Allowable salary distribution</vt:lpstr>
      <vt:lpstr>MCS calculation template</vt:lpstr>
      <vt:lpstr>PowerPoint Presentation</vt:lpstr>
      <vt:lpstr>Situations requiring voluntary cost sharing</vt:lpstr>
      <vt:lpstr> Labor Distribution &amp; Cost Sharing Percentages </vt:lpstr>
      <vt:lpstr> Example of the Functionality of the Dist% Column </vt:lpstr>
      <vt:lpstr>Cost share basic rules </vt:lpstr>
      <vt:lpstr>Cost sharing a single grant, for less than the entire period of performance</vt:lpstr>
      <vt:lpstr>Cost sharing a single grant, with intermittent  CS% during the period of  performance</vt:lpstr>
      <vt:lpstr>Cost sharing two grants to one department account</vt:lpstr>
      <vt:lpstr>Directions for modifying two grants to one Department account. </vt:lpstr>
      <vt:lpstr>Summary of key cost sharing principles</vt:lpstr>
      <vt:lpstr>System Availability</vt:lpstr>
      <vt:lpstr>Contact Information</vt:lpstr>
      <vt:lpstr>Example 1:  Faculty a spar01</vt:lpstr>
      <vt:lpstr>Example 1 details</vt:lpstr>
      <vt:lpstr>Example 1 details (con’t)</vt:lpstr>
      <vt:lpstr>Example 2: faculty e spar01</vt:lpstr>
      <vt:lpstr>Example 2 details</vt:lpstr>
      <vt:lpstr>Example 3: faculty e spar02</vt:lpstr>
      <vt:lpstr>Example 3 details</vt:lpstr>
      <vt:lpstr>Example 3 details (con’t)</vt:lpstr>
      <vt:lpstr>Instructions for copying account #</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clewis</dc:creator>
  <cp:lastModifiedBy>bzern</cp:lastModifiedBy>
  <cp:revision>126</cp:revision>
  <cp:lastPrinted>2012-08-07T17:46:58Z</cp:lastPrinted>
  <dcterms:created xsi:type="dcterms:W3CDTF">2012-07-09T17:39:26Z</dcterms:created>
  <dcterms:modified xsi:type="dcterms:W3CDTF">2012-08-29T14:25:45Z</dcterms:modified>
</cp:coreProperties>
</file>